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3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4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5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6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8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comments/comment1.xml" ContentType="application/vnd.openxmlformats-officedocument.presentationml.comment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10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1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12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3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4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5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16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17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8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19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20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21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2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25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26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27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8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29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notesSlides/notesSlide30.xml" ContentType="application/vnd.openxmlformats-officedocument.presentationml.notesSlide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31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32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8"/>
  </p:notesMasterIdLst>
  <p:sldIdLst>
    <p:sldId id="256" r:id="rId2"/>
    <p:sldId id="311" r:id="rId3"/>
    <p:sldId id="257" r:id="rId4"/>
    <p:sldId id="312" r:id="rId5"/>
    <p:sldId id="313" r:id="rId6"/>
    <p:sldId id="314" r:id="rId7"/>
    <p:sldId id="260" r:id="rId8"/>
    <p:sldId id="315" r:id="rId9"/>
    <p:sldId id="318" r:id="rId10"/>
    <p:sldId id="361" r:id="rId11"/>
    <p:sldId id="320" r:id="rId12"/>
    <p:sldId id="343" r:id="rId13"/>
    <p:sldId id="344" r:id="rId14"/>
    <p:sldId id="345" r:id="rId15"/>
    <p:sldId id="332" r:id="rId16"/>
    <p:sldId id="346" r:id="rId17"/>
    <p:sldId id="347" r:id="rId18"/>
    <p:sldId id="322" r:id="rId19"/>
    <p:sldId id="341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42" r:id="rId34"/>
    <p:sldId id="339" r:id="rId35"/>
    <p:sldId id="324" r:id="rId36"/>
    <p:sldId id="330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Joly" initials="BJ" lastIdx="1" clrIdx="0">
    <p:extLst>
      <p:ext uri="{19B8F6BF-5375-455C-9EA6-DF929625EA0E}">
        <p15:presenceInfo xmlns:p15="http://schemas.microsoft.com/office/powerpoint/2012/main" userId="Benjamin Jo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64835" autoAdjust="0"/>
  </p:normalViewPr>
  <p:slideViewPr>
    <p:cSldViewPr snapToGrid="0">
      <p:cViewPr varScale="1">
        <p:scale>
          <a:sx n="96" d="100"/>
          <a:sy n="96" d="100"/>
        </p:scale>
        <p:origin x="101" y="2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2-07T10:55:43.235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5FA3B-F4C1-460B-A695-EA7245CD6483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46DEE-E00E-4B7D-8030-822C3FD540F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1603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Pourquoi rechercher la sécurité de l’information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46DEE-E00E-4B7D-8030-822C3FD540F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074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236681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6405692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57486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382613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235526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9272155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092576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216546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8024387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545079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Traiter</a:t>
            </a:r>
            <a:r>
              <a:rPr lang="fr-FR" baseline="0" dirty="0" smtClean="0"/>
              <a:t> le risque, le réduire.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46DEE-E00E-4B7D-8030-822C3FD540F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845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310215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5019131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220616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511455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8429441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8099317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375768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1293836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2045314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281576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Vulnérabilités</a:t>
            </a:r>
            <a:r>
              <a:rPr lang="fr-FR" baseline="0" dirty="0" smtClean="0"/>
              <a:t> : </a:t>
            </a:r>
          </a:p>
          <a:p>
            <a:r>
              <a:rPr lang="fr-FR" baseline="0" dirty="0" smtClean="0"/>
              <a:t>Clé sous le tapis, le pot de fleur</a:t>
            </a:r>
          </a:p>
          <a:p>
            <a:r>
              <a:rPr lang="fr-FR" dirty="0" smtClean="0"/>
              <a:t>Menaces :</a:t>
            </a:r>
          </a:p>
          <a:p>
            <a:r>
              <a:rPr lang="fr-FR" dirty="0" smtClean="0"/>
              <a:t>Vérification</a:t>
            </a:r>
            <a:r>
              <a:rPr lang="fr-FR" baseline="0" dirty="0" smtClean="0"/>
              <a:t> des alentours de la maison, assurance qu’elle est vide, par les objets connectés, les réseaux sociaux, les autres signes physiques comme lumières, son … </a:t>
            </a:r>
            <a:r>
              <a:rPr lang="fr-FR" baseline="0" dirty="0" err="1" smtClean="0"/>
              <a:t>etc</a:t>
            </a:r>
            <a:r>
              <a:rPr lang="fr-FR" baseline="0" dirty="0" smtClean="0"/>
              <a:t> …</a:t>
            </a:r>
          </a:p>
          <a:p>
            <a:r>
              <a:rPr lang="fr-FR" dirty="0" smtClean="0"/>
              <a:t>Impact : </a:t>
            </a:r>
          </a:p>
          <a:p>
            <a:r>
              <a:rPr lang="fr-FR" dirty="0" smtClean="0"/>
              <a:t>Vol d’une vie, de matériel, et bien plus encore. Demander pourquoi on souhaite que personne ne rentre chez soi.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46DEE-E00E-4B7D-8030-822C3FD540F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71080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71810793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4610841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7912498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3068736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46DEE-E00E-4B7D-8030-822C3FD540F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3379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88430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674064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435894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2052004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lb-LU" smtClean="0"/>
          </a:p>
        </p:txBody>
      </p:sp>
    </p:spTree>
    <p:extLst>
      <p:ext uri="{BB962C8B-B14F-4D97-AF65-F5344CB8AC3E}">
        <p14:creationId xmlns:p14="http://schemas.microsoft.com/office/powerpoint/2010/main" val="1330217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0424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26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58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137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176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067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259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54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5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433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39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7DA8C-D894-4EB6-80B1-B26D282395CA}" type="datetimeFigureOut">
              <a:rPr lang="fr-FR" smtClean="0"/>
              <a:t>13/12/2022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E700E-835D-4604-AD42-ADEF5DEACE6D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124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jpeg"/><Relationship Id="rId5" Type="http://schemas.openxmlformats.org/officeDocument/2006/relationships/tags" Target="../tags/tag5.xml"/><Relationship Id="rId10" Type="http://schemas.openxmlformats.org/officeDocument/2006/relationships/image" Target="../media/image2.jpeg"/><Relationship Id="rId4" Type="http://schemas.openxmlformats.org/officeDocument/2006/relationships/tags" Target="../tags/tag4.xml"/><Relationship Id="rId9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9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image" Target="../media/image5.jpe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image" Target="../media/image4.png"/><Relationship Id="rId5" Type="http://schemas.openxmlformats.org/officeDocument/2006/relationships/tags" Target="../tags/tag79.xml"/><Relationship Id="rId10" Type="http://schemas.openxmlformats.org/officeDocument/2006/relationships/image" Target="../media/image15.png"/><Relationship Id="rId4" Type="http://schemas.openxmlformats.org/officeDocument/2006/relationships/tags" Target="../tags/tag78.xml"/><Relationship Id="rId9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tags" Target="../tags/tag94.xml"/><Relationship Id="rId18" Type="http://schemas.openxmlformats.org/officeDocument/2006/relationships/tags" Target="../tags/tag99.xml"/><Relationship Id="rId26" Type="http://schemas.openxmlformats.org/officeDocument/2006/relationships/image" Target="../media/image22.png"/><Relationship Id="rId3" Type="http://schemas.openxmlformats.org/officeDocument/2006/relationships/tags" Target="../tags/tag84.xml"/><Relationship Id="rId21" Type="http://schemas.openxmlformats.org/officeDocument/2006/relationships/image" Target="../media/image17.png"/><Relationship Id="rId7" Type="http://schemas.openxmlformats.org/officeDocument/2006/relationships/tags" Target="../tags/tag88.xml"/><Relationship Id="rId12" Type="http://schemas.openxmlformats.org/officeDocument/2006/relationships/tags" Target="../tags/tag93.xml"/><Relationship Id="rId17" Type="http://schemas.openxmlformats.org/officeDocument/2006/relationships/tags" Target="../tags/tag98.xml"/><Relationship Id="rId25" Type="http://schemas.openxmlformats.org/officeDocument/2006/relationships/image" Target="../media/image21.png"/><Relationship Id="rId2" Type="http://schemas.openxmlformats.org/officeDocument/2006/relationships/tags" Target="../tags/tag83.xml"/><Relationship Id="rId16" Type="http://schemas.openxmlformats.org/officeDocument/2006/relationships/tags" Target="../tags/tag97.xml"/><Relationship Id="rId20" Type="http://schemas.openxmlformats.org/officeDocument/2006/relationships/image" Target="../media/image16.png"/><Relationship Id="rId29" Type="http://schemas.openxmlformats.org/officeDocument/2006/relationships/comments" Target="../comments/comment1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tags" Target="../tags/tag92.xml"/><Relationship Id="rId24" Type="http://schemas.openxmlformats.org/officeDocument/2006/relationships/image" Target="../media/image20.png"/><Relationship Id="rId5" Type="http://schemas.openxmlformats.org/officeDocument/2006/relationships/tags" Target="../tags/tag86.xml"/><Relationship Id="rId15" Type="http://schemas.openxmlformats.org/officeDocument/2006/relationships/tags" Target="../tags/tag96.xml"/><Relationship Id="rId23" Type="http://schemas.openxmlformats.org/officeDocument/2006/relationships/image" Target="../media/image19.png"/><Relationship Id="rId28" Type="http://schemas.openxmlformats.org/officeDocument/2006/relationships/image" Target="../media/image5.jpeg"/><Relationship Id="rId10" Type="http://schemas.openxmlformats.org/officeDocument/2006/relationships/tags" Target="../tags/tag9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tags" Target="../tags/tag95.xml"/><Relationship Id="rId22" Type="http://schemas.openxmlformats.org/officeDocument/2006/relationships/image" Target="../media/image18.png"/><Relationship Id="rId27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102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.jpeg"/><Relationship Id="rId5" Type="http://schemas.openxmlformats.org/officeDocument/2006/relationships/tags" Target="../tags/tag104.xml"/><Relationship Id="rId10" Type="http://schemas.openxmlformats.org/officeDocument/2006/relationships/image" Target="../media/image4.png"/><Relationship Id="rId4" Type="http://schemas.openxmlformats.org/officeDocument/2006/relationships/tags" Target="../tags/tag103.xml"/><Relationship Id="rId9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../media/image5.jpe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image" Target="../media/image4.png"/><Relationship Id="rId5" Type="http://schemas.openxmlformats.org/officeDocument/2006/relationships/tags" Target="../tags/tag109.xml"/><Relationship Id="rId10" Type="http://schemas.openxmlformats.org/officeDocument/2006/relationships/image" Target="../media/image25.png"/><Relationship Id="rId4" Type="http://schemas.openxmlformats.org/officeDocument/2006/relationships/tags" Target="../tags/tag108.xml"/><Relationship Id="rId9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image" Target="../media/image4.png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image" Target="../media/image27.pn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image" Target="../media/image26.png"/><Relationship Id="rId5" Type="http://schemas.openxmlformats.org/officeDocument/2006/relationships/tags" Target="../tags/tag116.xml"/><Relationship Id="rId10" Type="http://schemas.openxmlformats.org/officeDocument/2006/relationships/notesSlide" Target="../notesSlides/notesSlide12.xml"/><Relationship Id="rId4" Type="http://schemas.openxmlformats.org/officeDocument/2006/relationships/tags" Target="../tags/tag11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image" Target="../media/image4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image" Target="../media/image28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1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tags" Target="../tags/tag141.xml"/><Relationship Id="rId18" Type="http://schemas.openxmlformats.org/officeDocument/2006/relationships/slideLayout" Target="../slideLayouts/slideLayout2.xml"/><Relationship Id="rId26" Type="http://schemas.openxmlformats.org/officeDocument/2006/relationships/image" Target="../media/image5.jpeg"/><Relationship Id="rId3" Type="http://schemas.openxmlformats.org/officeDocument/2006/relationships/tags" Target="../tags/tag131.xml"/><Relationship Id="rId21" Type="http://schemas.openxmlformats.org/officeDocument/2006/relationships/image" Target="../media/image29.png"/><Relationship Id="rId7" Type="http://schemas.openxmlformats.org/officeDocument/2006/relationships/tags" Target="../tags/tag135.xml"/><Relationship Id="rId12" Type="http://schemas.openxmlformats.org/officeDocument/2006/relationships/tags" Target="../tags/tag140.xml"/><Relationship Id="rId17" Type="http://schemas.openxmlformats.org/officeDocument/2006/relationships/tags" Target="../tags/tag145.xml"/><Relationship Id="rId25" Type="http://schemas.openxmlformats.org/officeDocument/2006/relationships/image" Target="../media/image4.png"/><Relationship Id="rId2" Type="http://schemas.openxmlformats.org/officeDocument/2006/relationships/tags" Target="../tags/tag130.xml"/><Relationship Id="rId16" Type="http://schemas.openxmlformats.org/officeDocument/2006/relationships/tags" Target="../tags/tag144.xml"/><Relationship Id="rId20" Type="http://schemas.openxmlformats.org/officeDocument/2006/relationships/image" Target="../media/image28.png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tags" Target="../tags/tag139.xml"/><Relationship Id="rId24" Type="http://schemas.openxmlformats.org/officeDocument/2006/relationships/image" Target="../media/image32.png"/><Relationship Id="rId5" Type="http://schemas.openxmlformats.org/officeDocument/2006/relationships/tags" Target="../tags/tag133.xml"/><Relationship Id="rId15" Type="http://schemas.openxmlformats.org/officeDocument/2006/relationships/tags" Target="../tags/tag143.xml"/><Relationship Id="rId23" Type="http://schemas.openxmlformats.org/officeDocument/2006/relationships/image" Target="../media/image31.png"/><Relationship Id="rId10" Type="http://schemas.openxmlformats.org/officeDocument/2006/relationships/tags" Target="../tags/tag138.xml"/><Relationship Id="rId19" Type="http://schemas.openxmlformats.org/officeDocument/2006/relationships/notesSlide" Target="../notesSlides/notesSlide14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tags" Target="../tags/tag142.xml"/><Relationship Id="rId22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1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image" Target="../media/image5.jpeg"/><Relationship Id="rId5" Type="http://schemas.openxmlformats.org/officeDocument/2006/relationships/tags" Target="../tags/tag150.xml"/><Relationship Id="rId10" Type="http://schemas.openxmlformats.org/officeDocument/2006/relationships/image" Target="../media/image4.png"/><Relationship Id="rId4" Type="http://schemas.openxmlformats.org/officeDocument/2006/relationships/tags" Target="../tags/tag149.xml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5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image" Target="../media/image5.jpeg"/><Relationship Id="rId5" Type="http://schemas.openxmlformats.org/officeDocument/2006/relationships/tags" Target="../tags/tag156.xml"/><Relationship Id="rId10" Type="http://schemas.openxmlformats.org/officeDocument/2006/relationships/image" Target="../media/image4.png"/><Relationship Id="rId4" Type="http://schemas.openxmlformats.org/officeDocument/2006/relationships/tags" Target="../tags/tag155.xml"/><Relationship Id="rId9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10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tags" Target="../tags/tag170.xml"/><Relationship Id="rId18" Type="http://schemas.openxmlformats.org/officeDocument/2006/relationships/tags" Target="../tags/tag175.xml"/><Relationship Id="rId26" Type="http://schemas.openxmlformats.org/officeDocument/2006/relationships/image" Target="../media/image4.png"/><Relationship Id="rId3" Type="http://schemas.openxmlformats.org/officeDocument/2006/relationships/tags" Target="../tags/tag160.xml"/><Relationship Id="rId21" Type="http://schemas.openxmlformats.org/officeDocument/2006/relationships/tags" Target="../tags/tag178.xml"/><Relationship Id="rId7" Type="http://schemas.openxmlformats.org/officeDocument/2006/relationships/tags" Target="../tags/tag164.xml"/><Relationship Id="rId12" Type="http://schemas.openxmlformats.org/officeDocument/2006/relationships/tags" Target="../tags/tag169.xml"/><Relationship Id="rId17" Type="http://schemas.openxmlformats.org/officeDocument/2006/relationships/tags" Target="../tags/tag174.xml"/><Relationship Id="rId25" Type="http://schemas.openxmlformats.org/officeDocument/2006/relationships/notesSlide" Target="../notesSlides/notesSlide17.xml"/><Relationship Id="rId2" Type="http://schemas.openxmlformats.org/officeDocument/2006/relationships/tags" Target="../tags/tag159.xml"/><Relationship Id="rId16" Type="http://schemas.openxmlformats.org/officeDocument/2006/relationships/tags" Target="../tags/tag173.xml"/><Relationship Id="rId20" Type="http://schemas.openxmlformats.org/officeDocument/2006/relationships/tags" Target="../tags/tag177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tags" Target="../tags/tag168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162.xml"/><Relationship Id="rId15" Type="http://schemas.openxmlformats.org/officeDocument/2006/relationships/tags" Target="../tags/tag172.xml"/><Relationship Id="rId23" Type="http://schemas.openxmlformats.org/officeDocument/2006/relationships/tags" Target="../tags/tag180.xml"/><Relationship Id="rId10" Type="http://schemas.openxmlformats.org/officeDocument/2006/relationships/tags" Target="../tags/tag167.xml"/><Relationship Id="rId19" Type="http://schemas.openxmlformats.org/officeDocument/2006/relationships/tags" Target="../tags/tag176.xml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tags" Target="../tags/tag171.xml"/><Relationship Id="rId22" Type="http://schemas.openxmlformats.org/officeDocument/2006/relationships/tags" Target="../tags/tag179.xml"/><Relationship Id="rId27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83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jpeg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image" Target="../media/image4.png"/><Relationship Id="rId5" Type="http://schemas.openxmlformats.org/officeDocument/2006/relationships/tags" Target="../tags/tag185.xml"/><Relationship Id="rId10" Type="http://schemas.openxmlformats.org/officeDocument/2006/relationships/image" Target="../media/image35.png"/><Relationship Id="rId4" Type="http://schemas.openxmlformats.org/officeDocument/2006/relationships/tags" Target="../tags/tag184.xml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89.xml"/><Relationship Id="rId7" Type="http://schemas.openxmlformats.org/officeDocument/2006/relationships/image" Target="../media/image36.PNG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0.xml"/><Relationship Id="rId9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193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5.xml"/><Relationship Id="rId10" Type="http://schemas.openxmlformats.org/officeDocument/2006/relationships/image" Target="../media/image5.jpeg"/><Relationship Id="rId4" Type="http://schemas.openxmlformats.org/officeDocument/2006/relationships/tags" Target="../tags/tag194.xml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4.pn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image" Target="../media/image40.JPG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image" Target="../media/image39.png"/><Relationship Id="rId5" Type="http://schemas.openxmlformats.org/officeDocument/2006/relationships/tags" Target="../tags/tag200.xml"/><Relationship Id="rId10" Type="http://schemas.openxmlformats.org/officeDocument/2006/relationships/image" Target="../media/image38.jpg"/><Relationship Id="rId4" Type="http://schemas.openxmlformats.org/officeDocument/2006/relationships/tags" Target="../tags/tag199.xml"/><Relationship Id="rId9" Type="http://schemas.openxmlformats.org/officeDocument/2006/relationships/notesSlide" Target="../notesSlides/notesSlide21.xml"/><Relationship Id="rId1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tags" Target="../tags/tag205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.jpeg"/><Relationship Id="rId5" Type="http://schemas.openxmlformats.org/officeDocument/2006/relationships/tags" Target="../tags/tag207.xml"/><Relationship Id="rId10" Type="http://schemas.openxmlformats.org/officeDocument/2006/relationships/image" Target="../media/image4.png"/><Relationship Id="rId4" Type="http://schemas.openxmlformats.org/officeDocument/2006/relationships/tags" Target="../tags/tag206.xml"/><Relationship Id="rId9" Type="http://schemas.openxmlformats.org/officeDocument/2006/relationships/image" Target="../media/image42.gi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210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5.jpeg"/><Relationship Id="rId5" Type="http://schemas.openxmlformats.org/officeDocument/2006/relationships/tags" Target="../tags/tag212.xml"/><Relationship Id="rId10" Type="http://schemas.openxmlformats.org/officeDocument/2006/relationships/image" Target="../media/image4.png"/><Relationship Id="rId4" Type="http://schemas.openxmlformats.org/officeDocument/2006/relationships/tags" Target="../tags/tag211.xml"/><Relationship Id="rId9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220.xml"/><Relationship Id="rId13" Type="http://schemas.openxmlformats.org/officeDocument/2006/relationships/image" Target="../media/image45.png"/><Relationship Id="rId3" Type="http://schemas.openxmlformats.org/officeDocument/2006/relationships/tags" Target="../tags/tag215.xml"/><Relationship Id="rId7" Type="http://schemas.openxmlformats.org/officeDocument/2006/relationships/tags" Target="../tags/tag219.xml"/><Relationship Id="rId12" Type="http://schemas.openxmlformats.org/officeDocument/2006/relationships/image" Target="../media/image44.png"/><Relationship Id="rId2" Type="http://schemas.openxmlformats.org/officeDocument/2006/relationships/tags" Target="../tags/tag214.xml"/><Relationship Id="rId16" Type="http://schemas.openxmlformats.org/officeDocument/2006/relationships/image" Target="../media/image5.jpeg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21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16.xml"/><Relationship Id="rId9" Type="http://schemas.openxmlformats.org/officeDocument/2006/relationships/tags" Target="../tags/tag221.xml"/><Relationship Id="rId1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jpeg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1" Type="http://schemas.openxmlformats.org/officeDocument/2006/relationships/image" Target="../media/image4.png"/><Relationship Id="rId5" Type="http://schemas.openxmlformats.org/officeDocument/2006/relationships/tags" Target="../tags/tag226.xml"/><Relationship Id="rId10" Type="http://schemas.openxmlformats.org/officeDocument/2006/relationships/image" Target="../media/image42.gif"/><Relationship Id="rId4" Type="http://schemas.openxmlformats.org/officeDocument/2006/relationships/tags" Target="../tags/tag225.xml"/><Relationship Id="rId9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230.xml"/><Relationship Id="rId7" Type="http://schemas.openxmlformats.org/officeDocument/2006/relationships/notesSlide" Target="../notesSlides/notesSlide26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2.xml"/><Relationship Id="rId10" Type="http://schemas.openxmlformats.org/officeDocument/2006/relationships/image" Target="../media/image5.jpeg"/><Relationship Id="rId4" Type="http://schemas.openxmlformats.org/officeDocument/2006/relationships/tags" Target="../tags/tag231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6" Type="http://schemas.openxmlformats.org/officeDocument/2006/relationships/image" Target="../media/image5.jpe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image" Target="../media/image4.png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235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7.xml"/><Relationship Id="rId10" Type="http://schemas.openxmlformats.org/officeDocument/2006/relationships/image" Target="../media/image5.jpeg"/><Relationship Id="rId4" Type="http://schemas.openxmlformats.org/officeDocument/2006/relationships/tags" Target="../tags/tag236.xml"/><Relationship Id="rId9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4.png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image" Target="../media/image52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image" Target="../media/image51.png"/><Relationship Id="rId5" Type="http://schemas.openxmlformats.org/officeDocument/2006/relationships/tags" Target="../tags/tag242.xml"/><Relationship Id="rId10" Type="http://schemas.openxmlformats.org/officeDocument/2006/relationships/image" Target="../media/image50.png"/><Relationship Id="rId4" Type="http://schemas.openxmlformats.org/officeDocument/2006/relationships/tags" Target="../tags/tag241.xml"/><Relationship Id="rId9" Type="http://schemas.openxmlformats.org/officeDocument/2006/relationships/notesSlide" Target="../notesSlides/notesSlide28.xml"/><Relationship Id="rId1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notesSlide" Target="../notesSlides/notesSlide29.xml"/><Relationship Id="rId18" Type="http://schemas.openxmlformats.org/officeDocument/2006/relationships/image" Target="../media/image56.png"/><Relationship Id="rId3" Type="http://schemas.openxmlformats.org/officeDocument/2006/relationships/tags" Target="../tags/tag247.xml"/><Relationship Id="rId21" Type="http://schemas.openxmlformats.org/officeDocument/2006/relationships/image" Target="../media/image4.png"/><Relationship Id="rId7" Type="http://schemas.openxmlformats.org/officeDocument/2006/relationships/tags" Target="../tags/tag251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55.png"/><Relationship Id="rId2" Type="http://schemas.openxmlformats.org/officeDocument/2006/relationships/tags" Target="../tags/tag246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5" Type="http://schemas.openxmlformats.org/officeDocument/2006/relationships/image" Target="../media/image42.gif"/><Relationship Id="rId10" Type="http://schemas.openxmlformats.org/officeDocument/2006/relationships/tags" Target="../tags/tag254.xml"/><Relationship Id="rId19" Type="http://schemas.openxmlformats.org/officeDocument/2006/relationships/image" Target="../media/image57.png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image" Target="../media/image53.png"/><Relationship Id="rId22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258.xml"/><Relationship Id="rId7" Type="http://schemas.openxmlformats.org/officeDocument/2006/relationships/image" Target="../media/image4.png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2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9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67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9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7" Type="http://schemas.openxmlformats.org/officeDocument/2006/relationships/image" Target="../media/image5.jpeg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27.xml"/><Relationship Id="rId7" Type="http://schemas.openxmlformats.org/officeDocument/2006/relationships/image" Target="../media/image4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image" Target="../media/image8.wmf"/><Relationship Id="rId3" Type="http://schemas.openxmlformats.org/officeDocument/2006/relationships/tags" Target="../tags/tag31.xml"/><Relationship Id="rId21" Type="http://schemas.openxmlformats.org/officeDocument/2006/relationships/image" Target="../media/image4.png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7.wmf"/><Relationship Id="rId2" Type="http://schemas.openxmlformats.org/officeDocument/2006/relationships/tags" Target="../tags/tag30.xml"/><Relationship Id="rId16" Type="http://schemas.openxmlformats.org/officeDocument/2006/relationships/image" Target="../media/image6.wmf"/><Relationship Id="rId20" Type="http://schemas.openxmlformats.org/officeDocument/2006/relationships/image" Target="../media/image10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notesSlide" Target="../notesSlides/notesSlide3.xml"/><Relationship Id="rId10" Type="http://schemas.openxmlformats.org/officeDocument/2006/relationships/tags" Target="../tags/tag38.xml"/><Relationship Id="rId19" Type="http://schemas.openxmlformats.org/officeDocument/2006/relationships/image" Target="../media/image9.png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slideLayout" Target="../slideLayouts/slideLayout2.xml"/><Relationship Id="rId2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2" Type="http://schemas.openxmlformats.org/officeDocument/2006/relationships/tags" Target="../tags/tag43.xml"/><Relationship Id="rId16" Type="http://schemas.openxmlformats.org/officeDocument/2006/relationships/image" Target="../media/image5.jpeg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image" Target="../media/image4.png"/><Relationship Id="rId10" Type="http://schemas.openxmlformats.org/officeDocument/2006/relationships/tags" Target="../tags/tag51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5.jpeg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image" Target="../media/image13.png"/><Relationship Id="rId5" Type="http://schemas.openxmlformats.org/officeDocument/2006/relationships/tags" Target="../tags/tag58.xml"/><Relationship Id="rId10" Type="http://schemas.openxmlformats.org/officeDocument/2006/relationships/image" Target="../media/image12.png"/><Relationship Id="rId4" Type="http://schemas.openxmlformats.org/officeDocument/2006/relationships/tags" Target="../tags/tag57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62.xml"/><Relationship Id="rId7" Type="http://schemas.openxmlformats.org/officeDocument/2006/relationships/image" Target="../media/image4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6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image" Target="../media/image5.jpeg"/><Relationship Id="rId5" Type="http://schemas.openxmlformats.org/officeDocument/2006/relationships/tags" Target="../tags/tag68.xml"/><Relationship Id="rId10" Type="http://schemas.openxmlformats.org/officeDocument/2006/relationships/image" Target="../media/image4.png"/><Relationship Id="rId4" Type="http://schemas.openxmlformats.org/officeDocument/2006/relationships/tags" Target="../tags/tag67.xml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89903" y="899941"/>
            <a:ext cx="9144000" cy="2387600"/>
          </a:xfrm>
        </p:spPr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89903" y="2484875"/>
            <a:ext cx="9144000" cy="957359"/>
          </a:xfrm>
        </p:spPr>
        <p:txBody>
          <a:bodyPr>
            <a:normAutofit/>
          </a:bodyPr>
          <a:lstStyle/>
          <a:p>
            <a:r>
              <a:rPr lang="fr-BE" sz="3200" b="1" dirty="0" smtClean="0">
                <a:solidFill>
                  <a:srgbClr val="0070C0"/>
                </a:solidFill>
              </a:rPr>
              <a:t>[ORGANISME]</a:t>
            </a:r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512742" y="3346188"/>
            <a:ext cx="9144000" cy="9573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 smtClean="0">
                <a:solidFill>
                  <a:srgbClr val="0070C0"/>
                </a:solidFill>
              </a:rPr>
              <a:t>Sensibilisation à la sécurité de l’information</a:t>
            </a:r>
            <a:endParaRPr lang="fr-FR" sz="2800" dirty="0">
              <a:solidFill>
                <a:srgbClr val="0070C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18" y="427571"/>
            <a:ext cx="1012766" cy="4153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55" y="444220"/>
            <a:ext cx="985814" cy="3820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340" y="264857"/>
            <a:ext cx="3187083" cy="794153"/>
          </a:xfrm>
          <a:prstGeom prst="rect">
            <a:avLst/>
          </a:prstGeom>
        </p:spPr>
      </p:pic>
      <p:sp>
        <p:nvSpPr>
          <p:cNvPr id="6" name="ZoneTexte 5"/>
          <p:cNvSpPr txBox="1"/>
          <p:nvPr>
            <p:custDataLst>
              <p:tags r:id="rId7"/>
            </p:custDataLst>
          </p:nvPr>
        </p:nvSpPr>
        <p:spPr>
          <a:xfrm>
            <a:off x="6891130" y="6427136"/>
            <a:ext cx="5605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0070C0"/>
                </a:solidFill>
              </a:rPr>
              <a:t>Présenté par [NOM FORMATEUR – ROLE – ENTREPRISE]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186251" y="4299931"/>
            <a:ext cx="7951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200" b="1" dirty="0" smtClean="0">
                <a:solidFill>
                  <a:srgbClr val="0070C0"/>
                </a:solidFill>
              </a:rPr>
              <a:t>[IMAGE EN LIEN AVEC L’ORGANISME]</a:t>
            </a:r>
            <a:endParaRPr lang="fr-BE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2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3729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LES PIEGES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 Social Engineering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La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fraude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au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président</a:t>
            </a: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Vous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êtes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la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cible</a:t>
            </a: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!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86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3729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LES PIEGES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 spam /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Phishing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Tout le monde connait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Oui mais ...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57747" y="3615733"/>
            <a:ext cx="4024436" cy="223479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8274413" y="5850526"/>
            <a:ext cx="16778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Vidéo 12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>
            <p:custDataLst>
              <p:tags r:id="rId1"/>
            </p:custDataLst>
          </p:nvPr>
        </p:nvSpPr>
        <p:spPr>
          <a:xfrm>
            <a:off x="3666564" y="1748118"/>
            <a:ext cx="4836459" cy="3926541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7" name="Imag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495445" y="281445"/>
            <a:ext cx="2264428" cy="970811"/>
          </a:xfrm>
          <a:prstGeom prst="rect">
            <a:avLst/>
          </a:prstGeom>
        </p:spPr>
      </p:pic>
      <p:sp>
        <p:nvSpPr>
          <p:cNvPr id="8" name="Sous-titre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613122" y="2064578"/>
            <a:ext cx="8834719" cy="3394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LU" sz="7200" b="1" dirty="0" smtClean="0"/>
              <a:t>LES ARBRES</a:t>
            </a:r>
          </a:p>
          <a:p>
            <a:r>
              <a:rPr lang="fr-LU" sz="7200" b="1" dirty="0" smtClean="0"/>
              <a:t>DANS LA</a:t>
            </a:r>
          </a:p>
          <a:p>
            <a:r>
              <a:rPr lang="fr-LU" sz="7200" b="1" dirty="0" smtClean="0"/>
              <a:t>LA FORET</a:t>
            </a:r>
            <a:endParaRPr lang="fr-LU" sz="7200" b="1" dirty="0"/>
          </a:p>
        </p:txBody>
      </p:sp>
      <p:pic>
        <p:nvPicPr>
          <p:cNvPr id="9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040" y="3050328"/>
            <a:ext cx="2010799" cy="272563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740" y="2671482"/>
            <a:ext cx="3323325" cy="4504766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77" y="1805495"/>
            <a:ext cx="1874950" cy="254149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08" y="4719918"/>
            <a:ext cx="1408692" cy="190948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573" y="281445"/>
            <a:ext cx="952356" cy="129091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386" y="1572363"/>
            <a:ext cx="1261697" cy="171023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961" y="377965"/>
            <a:ext cx="1408692" cy="190948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22" y="5285591"/>
            <a:ext cx="952356" cy="129091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07" y="-38449"/>
            <a:ext cx="1874950" cy="2541494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461" y="5117445"/>
            <a:ext cx="1408692" cy="190948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198" y="47552"/>
            <a:ext cx="1261697" cy="171023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205" y="1209463"/>
            <a:ext cx="1261697" cy="171023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501" y="4068750"/>
            <a:ext cx="1261697" cy="171023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23" name="Image 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50" y="368342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95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76071" y="601686"/>
            <a:ext cx="5463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EXEMPLES …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206979">
            <a:off x="331415" y="1763579"/>
            <a:ext cx="5766024" cy="3215291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525">
            <a:off x="6777675" y="1523999"/>
            <a:ext cx="4171950" cy="5562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0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4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76071" y="601686"/>
            <a:ext cx="5463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EXEMPLES …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28724" y="1216090"/>
            <a:ext cx="9654323" cy="4709720"/>
          </a:xfrm>
          <a:prstGeom prst="rect">
            <a:avLst/>
          </a:prstGeom>
        </p:spPr>
      </p:pic>
      <p:sp>
        <p:nvSpPr>
          <p:cNvPr id="3" name="Ellipse 2"/>
          <p:cNvSpPr/>
          <p:nvPr>
            <p:custDataLst>
              <p:tags r:id="rId3"/>
            </p:custDataLst>
          </p:nvPr>
        </p:nvSpPr>
        <p:spPr>
          <a:xfrm>
            <a:off x="1827046" y="1721321"/>
            <a:ext cx="206188" cy="20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>
            <p:custDataLst>
              <p:tags r:id="rId4"/>
            </p:custDataLst>
          </p:nvPr>
        </p:nvSpPr>
        <p:spPr>
          <a:xfrm>
            <a:off x="2508997" y="1721321"/>
            <a:ext cx="206188" cy="2017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1011397" y="5934670"/>
            <a:ext cx="9771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0" cap="none" spc="0" dirty="0" smtClean="0">
                <a:ln w="0">
                  <a:solidFill>
                    <a:schemeClr val="bg1"/>
                  </a:solidFill>
                </a:ln>
                <a:solidFill>
                  <a:schemeClr val="tx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PUBLIE EN DIRECT SUR FACEBOOK</a:t>
            </a:r>
            <a:endParaRPr lang="fr-FR" sz="5400" b="0" cap="none" spc="0" dirty="0">
              <a:ln w="0">
                <a:solidFill>
                  <a:schemeClr val="bg1"/>
                </a:solidFill>
              </a:ln>
              <a:solidFill>
                <a:schemeClr val="tx1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4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213729" y="697636"/>
            <a:ext cx="406068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LES PIEGES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548936" y="1440804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La mobilité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13172" y="2235784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CH" sz="2400" dirty="0"/>
              <a:t>-&gt; </a:t>
            </a:r>
            <a:r>
              <a:rPr lang="fr-CH" sz="2400" b="1" dirty="0"/>
              <a:t>Perte/vol du matériel</a:t>
            </a:r>
          </a:p>
          <a:p>
            <a:r>
              <a:rPr lang="fr-CH" sz="2400" dirty="0"/>
              <a:t>	- Laptop laissé dans la voiture</a:t>
            </a:r>
          </a:p>
          <a:p>
            <a:r>
              <a:rPr lang="fr-CH" sz="2400" dirty="0"/>
              <a:t>	- Oubli dans un taxi</a:t>
            </a:r>
          </a:p>
          <a:p>
            <a:r>
              <a:rPr lang="fr-CH" sz="2400" dirty="0"/>
              <a:t>	- Vol à l’arraché</a:t>
            </a:r>
            <a:br>
              <a:rPr lang="fr-CH" sz="2400" dirty="0"/>
            </a:br>
            <a:r>
              <a:rPr lang="fr-CH" sz="2400" dirty="0"/>
              <a:t>-&gt; </a:t>
            </a:r>
            <a:r>
              <a:rPr lang="fr-CH" sz="2400" b="1" dirty="0"/>
              <a:t>Wifi dans hôtel ou chez le client </a:t>
            </a:r>
          </a:p>
          <a:p>
            <a:r>
              <a:rPr lang="fr-CH" sz="2400" dirty="0"/>
              <a:t>	- Attention au faux accès !</a:t>
            </a:r>
          </a:p>
          <a:p>
            <a:r>
              <a:rPr lang="fr-CH" sz="2400" dirty="0"/>
              <a:t>-&gt; </a:t>
            </a:r>
            <a:r>
              <a:rPr lang="fr-CH" sz="2400" b="1" dirty="0"/>
              <a:t>Données confidentiels sur le laptop / USB</a:t>
            </a:r>
          </a:p>
          <a:p>
            <a:r>
              <a:rPr lang="fr-CH" sz="2400" dirty="0"/>
              <a:t>	- Encrypter !</a:t>
            </a:r>
            <a:br>
              <a:rPr lang="fr-CH" sz="2400" dirty="0"/>
            </a:br>
            <a:r>
              <a:rPr lang="fr-CH" sz="2400" dirty="0"/>
              <a:t>-&gt; </a:t>
            </a:r>
            <a:r>
              <a:rPr lang="fr-CH" sz="2400" b="1" dirty="0"/>
              <a:t>Parler en public</a:t>
            </a:r>
          </a:p>
          <a:p>
            <a:r>
              <a:rPr lang="fr-CH" sz="2400" dirty="0"/>
              <a:t>	- Les murs ont des oreilles !</a:t>
            </a:r>
            <a:br>
              <a:rPr lang="fr-CH" sz="2400" dirty="0"/>
            </a:br>
            <a:r>
              <a:rPr lang="fr-CH" sz="2400" dirty="0"/>
              <a:t>-&gt; </a:t>
            </a:r>
            <a:r>
              <a:rPr lang="fr-CH" sz="2400" b="1" dirty="0"/>
              <a:t>Laptop dans l’avion / train</a:t>
            </a:r>
            <a:r>
              <a:rPr lang="fr-CH" sz="2400" dirty="0"/>
              <a:t/>
            </a:r>
            <a:br>
              <a:rPr lang="fr-CH" sz="2400" dirty="0"/>
            </a:br>
            <a:r>
              <a:rPr lang="fr-CH" sz="2400" dirty="0"/>
              <a:t>	- Les regards indiscrets</a:t>
            </a:r>
            <a:endParaRPr lang="de-DE" sz="2400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4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4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8274413" y="5850526"/>
            <a:ext cx="16778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Vidéo 27</a:t>
            </a:r>
            <a:endParaRPr lang="de-DE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328689" y="3767324"/>
            <a:ext cx="3569318" cy="19909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Image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rot="625406">
            <a:off x="8243951" y="695028"/>
            <a:ext cx="2496277" cy="26886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0" name="Image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5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02782" y="1515331"/>
            <a:ext cx="674379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Do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want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to hack?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246339" y="378083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7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Robots.txt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8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Crack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10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Big hack</a:t>
            </a: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513845" y="264017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https://www.hackthis.co.uk/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 rot="20836865">
            <a:off x="408463" y="2793667"/>
            <a:ext cx="9047363" cy="952354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6"/>
            </p:custDataLst>
          </p:nvPr>
        </p:nvSpPr>
        <p:spPr>
          <a:xfrm rot="20557638">
            <a:off x="1072771" y="5599684"/>
            <a:ext cx="2490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https://crackstation.net/</a:t>
            </a: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>
          <a:xfrm rot="20627813">
            <a:off x="861876" y="5658943"/>
            <a:ext cx="5528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https://www.hackthis.co.uk/levels/extras/level10pass.txt</a:t>
            </a:r>
          </a:p>
        </p:txBody>
      </p:sp>
      <p:pic>
        <p:nvPicPr>
          <p:cNvPr id="11" name="Picture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2" name="Imag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02782" y="1515331"/>
            <a:ext cx="674379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Do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you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CH" sz="3600" b="1" dirty="0" err="1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want</a:t>
            </a: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to hack?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7246339" y="378083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7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Robots.txt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8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Crack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Level 10 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: Big hack</a:t>
            </a: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513845" y="264017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https://www.hackthis.co.uk/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0"/>
          <a:stretch>
            <a:fillRect/>
          </a:stretch>
        </p:blipFill>
        <p:spPr>
          <a:xfrm rot="20836865">
            <a:off x="408463" y="2793667"/>
            <a:ext cx="9047363" cy="952354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6"/>
            </p:custDataLst>
          </p:nvPr>
        </p:nvSpPr>
        <p:spPr>
          <a:xfrm rot="20557638">
            <a:off x="1072771" y="5599684"/>
            <a:ext cx="2490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https://crackstation.net/</a:t>
            </a:r>
          </a:p>
        </p:txBody>
      </p:sp>
      <p:sp>
        <p:nvSpPr>
          <p:cNvPr id="5" name="Rectangle 4"/>
          <p:cNvSpPr/>
          <p:nvPr>
            <p:custDataLst>
              <p:tags r:id="rId7"/>
            </p:custDataLst>
          </p:nvPr>
        </p:nvSpPr>
        <p:spPr>
          <a:xfrm rot="20627813">
            <a:off x="861876" y="5658943"/>
            <a:ext cx="55286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LU" dirty="0"/>
              <a:t>https://www.hackthis.co.uk/levels/extras/level10pass.txt</a:t>
            </a:r>
          </a:p>
        </p:txBody>
      </p:sp>
      <p:pic>
        <p:nvPicPr>
          <p:cNvPr id="6" name="Image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/>
          <a:stretch>
            <a:fillRect/>
          </a:stretch>
        </p:blipFill>
        <p:spPr>
          <a:xfrm rot="21151793">
            <a:off x="639512" y="955323"/>
            <a:ext cx="7477418" cy="174343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2"/>
          <a:stretch>
            <a:fillRect/>
          </a:stretch>
        </p:blipFill>
        <p:spPr>
          <a:xfrm rot="403108">
            <a:off x="3804491" y="2249752"/>
            <a:ext cx="7642111" cy="193868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1965" y="3462963"/>
            <a:ext cx="7544499" cy="204869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4"/>
          <a:stretch>
            <a:fillRect/>
          </a:stretch>
        </p:blipFill>
        <p:spPr>
          <a:xfrm rot="281352">
            <a:off x="2814198" y="4391693"/>
            <a:ext cx="8621295" cy="1754890"/>
          </a:xfrm>
          <a:prstGeom prst="rect">
            <a:avLst/>
          </a:prstGeom>
        </p:spPr>
      </p:pic>
      <p:sp>
        <p:nvSpPr>
          <p:cNvPr id="12" name="Rectangle 11"/>
          <p:cNvSpPr/>
          <p:nvPr>
            <p:custDataLst>
              <p:tags r:id="rId12"/>
            </p:custDataLst>
          </p:nvPr>
        </p:nvSpPr>
        <p:spPr>
          <a:xfrm rot="21205373">
            <a:off x="3135763" y="972269"/>
            <a:ext cx="2665378" cy="24236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glow rad="63500">
              <a:srgbClr val="FF0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sp>
        <p:nvSpPr>
          <p:cNvPr id="17" name="Rectangle 16"/>
          <p:cNvSpPr/>
          <p:nvPr>
            <p:custDataLst>
              <p:tags r:id="rId13"/>
            </p:custDataLst>
          </p:nvPr>
        </p:nvSpPr>
        <p:spPr>
          <a:xfrm rot="356192">
            <a:off x="8014654" y="2560539"/>
            <a:ext cx="3474012" cy="25998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glow rad="63500">
              <a:srgbClr val="FF0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sp>
        <p:nvSpPr>
          <p:cNvPr id="18" name="Rectangle 17"/>
          <p:cNvSpPr/>
          <p:nvPr>
            <p:custDataLst>
              <p:tags r:id="rId14"/>
            </p:custDataLst>
          </p:nvPr>
        </p:nvSpPr>
        <p:spPr>
          <a:xfrm>
            <a:off x="111966" y="4629323"/>
            <a:ext cx="2526460" cy="2941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glow rad="63500">
              <a:srgbClr val="FF0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sp>
        <p:nvSpPr>
          <p:cNvPr id="19" name="Rectangle 18"/>
          <p:cNvSpPr/>
          <p:nvPr>
            <p:custDataLst>
              <p:tags r:id="rId15"/>
            </p:custDataLst>
          </p:nvPr>
        </p:nvSpPr>
        <p:spPr>
          <a:xfrm rot="322914">
            <a:off x="4254410" y="5683653"/>
            <a:ext cx="2627010" cy="2941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glow rad="63500">
              <a:srgbClr val="FF0000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effectLst>
                <a:glow rad="101600">
                  <a:srgbClr val="FF0000">
                    <a:alpha val="60000"/>
                  </a:srgbClr>
                </a:glow>
              </a:effectLst>
            </a:endParaRPr>
          </a:p>
        </p:txBody>
      </p:sp>
      <p:pic>
        <p:nvPicPr>
          <p:cNvPr id="20" name="Picture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21" name="Image 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4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Pourquoi tant d’effort 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encrypted-tbn1.gstatic.com/images?q=tbn:ANd9GcS9JD3f_vh0cV6Y0980JiykDZfkyH3pUCdpGe0NqDt4on9AaIju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995" y="3105788"/>
            <a:ext cx="4651005" cy="372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970624" y="3197207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Marché lucratif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Concurrence de plus en plus rude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Facilité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Prix des </a:t>
            </a:r>
            <a:r>
              <a:rPr lang="de-DE" sz="2800" b="1" dirty="0" err="1" smtClean="0">
                <a:ea typeface="ＭＳ Ｐゴシック" pitchFamily="-108" charset="-128"/>
                <a:cs typeface="ＭＳ Ｐゴシック" pitchFamily="-108" charset="-128"/>
              </a:rPr>
              <a:t>données</a:t>
            </a:r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Login/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password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: 70€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Données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médicales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: 55€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Données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Bancaires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: 35€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Etat </a:t>
            </a:r>
            <a:r>
              <a:rPr lang="de-DE" sz="2800" dirty="0" err="1" smtClean="0">
                <a:ea typeface="ＭＳ Ｐゴシック" pitchFamily="-108" charset="-128"/>
                <a:cs typeface="ＭＳ Ｐゴシック" pitchFamily="-108" charset="-128"/>
              </a:rPr>
              <a:t>Civil</a:t>
            </a: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 : 6€</a:t>
            </a:r>
          </a:p>
          <a:p>
            <a:pPr marL="914400" lvl="1" indent="-457200">
              <a:buFont typeface="Symbol" panose="05050102010706020507" pitchFamily="18" charset="2"/>
              <a:buChar char="Þ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Pourquoi tant d’effort 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encrypted-tbn1.gstatic.com/images?q=tbn:ANd9GcS9JD3f_vh0cV6Y0980JiykDZfkyH3pUCdpGe0NqDt4on9AaIju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995" y="3105788"/>
            <a:ext cx="4651005" cy="372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>
            <p:custDataLst>
              <p:tags r:id="rId4"/>
            </p:custDataLst>
          </p:nvPr>
        </p:nvSpPr>
        <p:spPr>
          <a:xfrm>
            <a:off x="970623" y="3197207"/>
            <a:ext cx="810711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Vague de </a:t>
            </a:r>
            <a:r>
              <a:rPr lang="fr-LU" sz="2800" b="1" dirty="0" err="1">
                <a:ea typeface="ＭＳ Ｐゴシック" pitchFamily="-108" charset="-128"/>
                <a:cs typeface="ＭＳ Ｐゴシック" pitchFamily="-108" charset="-128"/>
              </a:rPr>
              <a:t>Phishing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 ≈ 2.000.000 d’utilisateurs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5%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ont une adresse valide 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(100.000 utilisateurs)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err="1" smtClean="0">
                <a:ea typeface="ＭＳ Ｐゴシック" pitchFamily="-108" charset="-128"/>
                <a:cs typeface="ＭＳ Ｐゴシック" pitchFamily="-108" charset="-128"/>
              </a:rPr>
              <a:t>Parmis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 ces 5%, 5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%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répondent 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(5.000 utilisateurs)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 err="1">
                <a:ea typeface="ＭＳ Ｐゴシック" pitchFamily="-108" charset="-128"/>
                <a:cs typeface="ＭＳ Ｐゴシック" pitchFamily="-108" charset="-128"/>
              </a:rPr>
              <a:t>Parmis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 ces 5%, 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2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% payent ≈$</a:t>
            </a:r>
            <a:r>
              <a:rPr lang="fr-LU" sz="2800" b="1" dirty="0" smtClean="0">
                <a:ea typeface="ＭＳ Ｐゴシック" pitchFamily="-108" charset="-128"/>
                <a:cs typeface="ＭＳ Ｐゴシック" pitchFamily="-108" charset="-128"/>
              </a:rPr>
              <a:t>1.200 (100 utilisateurs)</a:t>
            </a:r>
            <a:endParaRPr lang="fr-LU" sz="2800" b="1" dirty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Une vague de </a:t>
            </a:r>
            <a:r>
              <a:rPr lang="fr-LU" sz="2800" b="1" dirty="0" err="1">
                <a:ea typeface="ＭＳ Ｐゴシック" pitchFamily="-108" charset="-128"/>
                <a:cs typeface="ＭＳ Ｐゴシック" pitchFamily="-108" charset="-128"/>
              </a:rPr>
              <a:t>phishing</a:t>
            </a:r>
            <a:r>
              <a:rPr lang="fr-LU" sz="2800" b="1" dirty="0">
                <a:ea typeface="ＭＳ Ｐゴシック" pitchFamily="-108" charset="-128"/>
                <a:cs typeface="ＭＳ Ｐゴシック" pitchFamily="-108" charset="-128"/>
              </a:rPr>
              <a:t> rapporte $120.000</a:t>
            </a:r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911439" y="2853249"/>
            <a:ext cx="10434222" cy="9573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r>
              <a:rPr lang="fr-FR" sz="7200" b="1" dirty="0" smtClean="0">
                <a:solidFill>
                  <a:srgbClr val="0070C0"/>
                </a:solidFill>
              </a:rPr>
              <a:t>Sécurité de l’information ?</a:t>
            </a:r>
            <a:endParaRPr lang="fr-FR" sz="7200" b="1" dirty="0">
              <a:solidFill>
                <a:srgbClr val="0070C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589903" y="1851503"/>
            <a:ext cx="460839" cy="478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50000" b="1" dirty="0">
              <a:solidFill>
                <a:srgbClr val="0070C0"/>
              </a:solidFill>
            </a:endParaRPr>
          </a:p>
        </p:txBody>
      </p:sp>
      <p:sp>
        <p:nvSpPr>
          <p:cNvPr id="8" name="AutoShape 2" descr="data:image/jpeg;base64,/9j/4AAQSkZJRgABAQAAAQABAAD/2wCEAAkGBxASDg8NDA0NDw0NDRANDg0NDw8NDQwPFBEWFxcRFh8YHCkgGCYlGxYVIT0iJSotLjE6GB8/OD84OiktLisBCgoKBQUFDgUFDisZExkrKysrKysrKysrKysrKysrKysrKysrKysrKysrKysrKysrKysrKysrKysrKysrKysrK//AABEIAPYAzQMBIgACEQEDEQH/xAAcAAEAAgIDAQAAAAAAAAAAAAAABQYEBwECAwj/xABHEAACAgECAgYFBQsLBQAAAAAAAQIDBAURITEGBxJBUWETMnGBkRQiUqHRIzM1QmJyc5KTsrMVJDRDVFVjdHWxtBYXJYLh/8QAFAEBAAAAAAAAAAAAAAAAAAAAAP/EABQRAQAAAAAAAAAAAAAAAAAAAAD/2gAMAwEAAhEDEQA/AN4gAAAAAAAAAAAAAAAAAAAAAAAAAAAAAAAAAAAAAAAAFR6Q9YunYjlB3PIvjwdOJta4vwlLdQj7G9/IC3Bs0brXW7nW7xw66cSD3Slt8pv8nvJdlezsv2lK1PWcrJb+V5WRem93C2yUq17I+qvcgPo/O6VafS3G/UMSE1zg7q3Yv/VPf6iEv60dIi2llTm19DGyWvi4JM+fEvA5A3vPrb0xcvlcvZQl/vJHMOtrTHzeXHzlRv8A7NmhwB9C4vWVpM32Vm9h/wCNRkVx+Lj2frJ7T9Yx8hb4mVj5CXP0F0LGvbs+B8uBcGpLhKL3jJcJRfin3AfVcr9uD4e3gFkI+fdD6wdRxto/KHk0rnTmb3rbfuk3215cdl4GyOjfTfEzXGqLeJmS4LGvl2qrpeFU+/2NJvw7wL6r0d1YVqWfKEnCxOMlzjLg0ZNOorxAnlI7EZTmJ95mV3bge4OqkdgAAAAAAAAAAA+d+nHTLOyb8jGsvdeNVfbSsejeuucYTlH7px3nulxTe3gkVFGdrv8ATcz/ADuT/GkYQAGbpOkZOVP0eFjW3yT2fo47xg/ypP5sPe0XPB6sLIpS1LNpx1zdOPF5V+23JvhGD/WQGvzg2jDQtIo22w8jLnH8fLyHWt/zatov2NHdalRB/cNK0mvwl8khOz3yb4gar7S8Ucm1n0gm+DxNPa8HiVtHjK3EsTWRoumyT5vGrlhWPz7UHuBq8GxMroZgX7vByLsK58qc37tiyf0VNfOh7Zb+wpmu6Hk4dvocyl1yabhL1qro/ShJcJd3mt1ukBHHDXicgDYXQ/pqpqGBq1j7PCGNqE3vZjS7oXN+tB/SfFd/DjGy5N1lFsqbl2Zwfuku6S8UzS5sjonqTzsGeHa3LO02t3Ys36+RhppSpfi4cNvbH8pgW3E1TzJzD1DfvNa4+Y13k3gahy4gbGx8jcy4yKpp+dvtxJ/Gv3AzwdYs7AAAAAAAAAfND0LKzNRzKsKidslm5Hbkvm1VJ3S4zk+EfZze3Dc2X0Z6pMepRt1Oz5Vatn6CtyrxYPwb4Ss9+yfejY2Li11R7FNcK4uUpuNcVBOcm3KT25tttt9+56SAirKo1VKmiEKqoLaNVUVXXFeCS4FW1VviW/MhwK5n42+4FNyoNs8IYjfcWSWnbvkZWNpfkBX6NOb7iQp0ryLNj6Z5GfVgLwAq1ek+Rmy0yFtEsPMh6XEn+K/Xol3WVvnFrfu8/F72WOGvA9Pkq8APm/pZ0fswMueLY+3HZWUXbbK+mXqz8nwaa8U+7ZuHN2dc+kxnpteVsu3hXxXa7/Q3NQcf13W/caTAEn0Z1Z4mdjZie0abouznxpfzbF+o5e/YjDhoDZXSbBVGbfVDhBT7de3LsTSkkvZvt7jGxsjZklr8nZj6Zky9a/SsZzfjYovtP6yCi9mBbdMzOXEt2m5O+xrjT7uKLhpN/IC6UT3RkEdhT4IkIgcgAAAAAAAHDOQBj3V7mBbi7ks0dHACIjgrwMqrES7jNVZ3UQPGFKPRQO4A42GxyAKl1rSitEzO1yaoS/OeRWl9ex87m4+vLW1GmjToS+6XTWTclt82qG6gn+dPiv0bNOAAD2wsOd1tWPV98vthTDg3tKclFN+S33A2hmw/8bpEXzWl0z900mivWLiXDpa4q30Vf3vGqhjQXhGuO23x3KjdzAyMOXEtmkT5FRxOZatIXIC66fLgiXr5ENpy4ImK+QHcAAAAAAAAAAAAAAAAAACJ6T9IKMHFnlZL4L5tda++X2tcK4+b+pJt8EefSrpNj4FHp8mW8pbqqmGztvmvxYr4bt8F8D576UdI8jPyHkZUkkt400Rb9Fjwb9WPi3st5c3t4JJBi63qtuXk25eQ97bpdpperXHlGEfJLZf/AFswgABsLqr0fs+k1i+PzKO1RhJ/1uQ04ysXlFbr2uXfErnQ3ovZn3uO7qxKdpZWT3Vw+hHxk+7w5vwezdWzK1GFGPBV41EFVRUuUILv9rAhdUu3bbe7b3bfNsg58zMy7d2Y1cN2Bk4VfFFt0irkQem43FFw0rG5ATmBDgiUhyMTFr2RmIDkAAAAAAAAAAAAAAAArPTfplRp1W8trcqyLdGMntKXd25v8WO/f3925gdYXTyvAh6CjsW59kd4VvjDHi+Vlm31R5vyXE0NnZlt1s78i2dt1r7U7JveUn/sl3bLgu4D31rV78u+WTmWOy2fDwhXHuhBfixXh73u228EAAT/AEQ6KXZ9j2focSl/znLkvmVr6EfpSa7u7db80nm9C+hc8v8AnWU5UadB7St5WZUl/V0+PnLku7d77bBzs+EK4Y2NXGnFpXZqphwjH8p+LfF7vxfmwF99NFEMPCh6LFq5R/Htl32Tfe2VzMydzjLytzC4tgcc2Z2Fi7vkc4mLv3Fj03A5cAPTS8LlwLVg4+yR4YGHttwJmmvYD0riehwjkAAAAAAAAAAAAAAFS6xOmEdPxvufZlm3pxx65cYx253T8o7rh3vZeLVqutjCMpzajCEXOUnyjFLdt+4+YulOuTzs27Ms3Ssl2aoP+qoi32IfB7vzcvECOycidlk7bpystsk52WTe8pyfNs8wABeug/QlWwjqGpqUML1qMfjG3Pf0vGMPPnL2bOTq76IwvX8pZ8e1hVTcaaHyzbovin+RFrj4tNck07lrWqSnJyk/JJcFFeCA41bVe1tFKMK4RUK6oJRrqglsoxS5cNit5WTuzrlZO7MaMW2Byk2yQw8TfuO2Fh77cCy6dp/LgB56dp/LgWXBwttuB3wsPbbgStVWwHFNWxkJBI5AAAAAAAAAAAAAAAAAqPWrnunRsrs+teoYy842zUZr9Ttnzwbs69bGtPxYp+tnxb80qLuHxa+BpMAe2FjStuqog9p33V0QbW6UrJqKfxaPEsXV3Up6xgRfFfKHP3wrnNfXEDbGsOFMYYlC7NGLXGiuPgopJt+L37yn5+Ru2TmvX72WPxnJ/FsquRPdgdVxZJYONvsYONDdll0rH5ASOmYPLgWfCxNu4x9Ox+CJumsDmqvY9UgjkAAAAAAAAAAAAAAAAAAANZde/wDQsP8Azr/gzNLm6Ovf+hYf+df8GZpcAWjqv/DmB+ff/wAS4q5aOq78OYH59/8AxLgLjrEvnS9rK9Y+JPavzl7WQM+YGZgx4ot+jw5FT09cUXHR1yAtODDgiSijBwuSM9AcgAAAAAAAAAAAAAAAAAAAAKn1h9FLNRoopqurpdN/pnKyMpqS7Eo7LZ/lFE/7M5P9vx/2Vn2m5wBpd9TeQueoY/7Kz7SR6K9XssHUMfNtz8ecMeVjdca7Iyl26Z18G3w4z39xtK1ERnUbgUHVauL9rISdD3Lvm4G/cRstL48gInAp4ot2kw5GFi6ds+RP4GNtsBMYi4GajHx4GSgAAAAAAAAAAAAAAAAAAAAAADV/XLr2Xi2YKw8q2hWwyXYq9l23F1dlvdd3afxNdf8AXGqf3lk/GH2AfSckY9tW586f9cap/eWT8YfYSXRnpjqVmoYVVuoZE67M3GrnBuO04StinF8O9NgbstxUeDwl4GTk5KUpLwk19ZjfLV4geleIjMppSMOvLRl03pgZkEdzzhI9AAAAAAAAAAAAAAAAAAAAAADT3X399079Hl/vUGqzanX399079Hl/vUGqwBK9Efwnp/8AqGL/AB4EUSvRH8J6f/qGL/HgBubWc/s3WrflbNfCTIh6px5nl0kt2yL/ANPb++yvSve4FwxtS3fMnsDK32NfYNz3LbpNnIC5Y09zKRH4T4IkIgcgAAAAAAAAAAAAAAAAAAAANO9fkl6XTt2vveX+9Qaq7a8V8T6xvxa57elrrntvt24Rltv4bnl/JuP/AGej9lD7APlPtrxXxJbojJfynp/FfhDF7/8AHgfSNuBSuWPR+yr+wi8pKD7VdOPGUXumqa901ya4AUjpMv5zkfp7f32VyUeJbdVolOc5y9acpSftb3ZDywXvyA8MCPFFw0hciCw8J78i0aXRtsBY8HkiRiYOJHgZ0QOQAAAAAAAAAAAAAAAAAAAAAAAedkSPycfck2jpKsCs5Gnb9xiPSvItsqPI6/JvICtU6Zt3Epi4m3cSSx/I9I1AdaYbHujhI5AAAAAAAAAAAAAAAAAAAAAAAAAAAAAAAAAAAAAAAAAAAAAAP//Z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55575" y="-2324100"/>
            <a:ext cx="4038600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" name="Ellipse 1"/>
          <p:cNvSpPr/>
          <p:nvPr>
            <p:custDataLst>
              <p:tags r:id="rId2"/>
            </p:custDataLst>
          </p:nvPr>
        </p:nvSpPr>
        <p:spPr>
          <a:xfrm>
            <a:off x="654424" y="4728882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GYM CENTER</a:t>
            </a:r>
            <a:endParaRPr lang="fr-LU" dirty="0"/>
          </a:p>
        </p:txBody>
      </p:sp>
      <p:sp>
        <p:nvSpPr>
          <p:cNvPr id="7" name="Ellipse 6"/>
          <p:cNvSpPr/>
          <p:nvPr>
            <p:custDataLst>
              <p:tags r:id="rId3"/>
            </p:custDataLst>
          </p:nvPr>
        </p:nvSpPr>
        <p:spPr>
          <a:xfrm>
            <a:off x="5002303" y="3119717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SOCIAL NETWORK APP</a:t>
            </a:r>
            <a:endParaRPr lang="fr-LU" dirty="0"/>
          </a:p>
        </p:txBody>
      </p:sp>
      <p:sp>
        <p:nvSpPr>
          <p:cNvPr id="8" name="Ellipse 7"/>
          <p:cNvSpPr/>
          <p:nvPr>
            <p:custDataLst>
              <p:tags r:id="rId4"/>
            </p:custDataLst>
          </p:nvPr>
        </p:nvSpPr>
        <p:spPr>
          <a:xfrm>
            <a:off x="9574305" y="1748117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BROKER</a:t>
            </a:r>
            <a:endParaRPr lang="fr-LU" dirty="0"/>
          </a:p>
        </p:txBody>
      </p:sp>
      <p:sp>
        <p:nvSpPr>
          <p:cNvPr id="10" name="Ellipse 9"/>
          <p:cNvSpPr/>
          <p:nvPr>
            <p:custDataLst>
              <p:tags r:id="rId5"/>
            </p:custDataLst>
          </p:nvPr>
        </p:nvSpPr>
        <p:spPr>
          <a:xfrm>
            <a:off x="9619287" y="4764740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MARKETING Co.</a:t>
            </a:r>
            <a:endParaRPr lang="fr-LU" dirty="0"/>
          </a:p>
        </p:txBody>
      </p:sp>
      <p:sp>
        <p:nvSpPr>
          <p:cNvPr id="11" name="Ellipse 10"/>
          <p:cNvSpPr/>
          <p:nvPr>
            <p:custDataLst>
              <p:tags r:id="rId6"/>
            </p:custDataLst>
          </p:nvPr>
        </p:nvSpPr>
        <p:spPr>
          <a:xfrm>
            <a:off x="708212" y="1618129"/>
            <a:ext cx="2277035" cy="1084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LU" dirty="0" smtClean="0"/>
              <a:t>YOU</a:t>
            </a:r>
            <a:endParaRPr lang="fr-LU" dirty="0"/>
          </a:p>
        </p:txBody>
      </p:sp>
      <p:cxnSp>
        <p:nvCxnSpPr>
          <p:cNvPr id="4" name="Connecteur droit avec flèche 3"/>
          <p:cNvCxnSpPr/>
          <p:nvPr>
            <p:custDataLst>
              <p:tags r:id="rId7"/>
            </p:custDataLst>
          </p:nvPr>
        </p:nvCxnSpPr>
        <p:spPr>
          <a:xfrm>
            <a:off x="2931459" y="2411506"/>
            <a:ext cx="2173941" cy="8964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>
            <p:custDataLst>
              <p:tags r:id="rId8"/>
            </p:custDataLst>
          </p:nvPr>
        </p:nvSpPr>
        <p:spPr>
          <a:xfrm>
            <a:off x="3890682" y="1813079"/>
            <a:ext cx="2429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smtClean="0"/>
              <a:t>1- Name, First </a:t>
            </a:r>
            <a:r>
              <a:rPr lang="fr-LU" sz="1400" dirty="0" err="1" smtClean="0"/>
              <a:t>name</a:t>
            </a:r>
            <a:r>
              <a:rPr lang="fr-LU" sz="1400" dirty="0" smtClean="0"/>
              <a:t/>
            </a:r>
            <a:br>
              <a:rPr lang="fr-LU" sz="1400" dirty="0" smtClean="0"/>
            </a:br>
            <a:r>
              <a:rPr lang="fr-LU" sz="1400" dirty="0" smtClean="0"/>
              <a:t>2- </a:t>
            </a:r>
            <a:r>
              <a:rPr lang="fr-LU" sz="1400" dirty="0" err="1" smtClean="0"/>
              <a:t>Pictures</a:t>
            </a:r>
            <a:r>
              <a:rPr lang="fr-LU" sz="1400" dirty="0" smtClean="0"/>
              <a:t>, </a:t>
            </a:r>
            <a:r>
              <a:rPr lang="fr-LU" sz="1400" dirty="0" err="1" smtClean="0"/>
              <a:t>Videos</a:t>
            </a:r>
            <a:endParaRPr lang="fr-LU" sz="1400" dirty="0" smtClean="0"/>
          </a:p>
          <a:p>
            <a:r>
              <a:rPr lang="fr-LU" sz="1400" dirty="0" smtClean="0"/>
              <a:t>3- Localisation</a:t>
            </a:r>
            <a:br>
              <a:rPr lang="fr-LU" sz="1400" dirty="0" smtClean="0"/>
            </a:br>
            <a:r>
              <a:rPr lang="fr-LU" sz="1400" dirty="0" smtClean="0"/>
              <a:t>4- Comment</a:t>
            </a:r>
            <a:endParaRPr lang="fr-LU" sz="1400" dirty="0"/>
          </a:p>
        </p:txBody>
      </p:sp>
      <p:cxnSp>
        <p:nvCxnSpPr>
          <p:cNvPr id="16" name="Connecteur droit avec flèche 15"/>
          <p:cNvCxnSpPr/>
          <p:nvPr>
            <p:custDataLst>
              <p:tags r:id="rId9"/>
            </p:custDataLst>
          </p:nvPr>
        </p:nvCxnSpPr>
        <p:spPr>
          <a:xfrm flipV="1">
            <a:off x="7433985" y="2550459"/>
            <a:ext cx="2057400" cy="8157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>
            <p:custDataLst>
              <p:tags r:id="rId10"/>
            </p:custDataLst>
          </p:nvPr>
        </p:nvSpPr>
        <p:spPr>
          <a:xfrm>
            <a:off x="6799888" y="1955901"/>
            <a:ext cx="24294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smtClean="0"/>
              <a:t>1- Name, First </a:t>
            </a:r>
            <a:r>
              <a:rPr lang="fr-LU" sz="1400" dirty="0" err="1" smtClean="0"/>
              <a:t>name</a:t>
            </a:r>
            <a:r>
              <a:rPr lang="fr-LU" sz="1400" dirty="0" smtClean="0"/>
              <a:t> : 0,002 €</a:t>
            </a:r>
            <a:br>
              <a:rPr lang="fr-LU" sz="1400" dirty="0" smtClean="0"/>
            </a:br>
            <a:r>
              <a:rPr lang="fr-LU" sz="1400" dirty="0" smtClean="0"/>
              <a:t>2- </a:t>
            </a:r>
            <a:r>
              <a:rPr lang="fr-LU" sz="1400" dirty="0" err="1" smtClean="0"/>
              <a:t>Pictures</a:t>
            </a:r>
            <a:r>
              <a:rPr lang="fr-LU" sz="1400" dirty="0" smtClean="0"/>
              <a:t>, </a:t>
            </a:r>
            <a:r>
              <a:rPr lang="fr-LU" sz="1400" dirty="0" err="1" smtClean="0"/>
              <a:t>Videos</a:t>
            </a:r>
            <a:r>
              <a:rPr lang="fr-LU" sz="1400" dirty="0" smtClean="0"/>
              <a:t> : 0,005 €</a:t>
            </a:r>
          </a:p>
          <a:p>
            <a:r>
              <a:rPr lang="fr-LU" sz="1400" dirty="0" smtClean="0"/>
              <a:t>3- Localisation : 0,1 €</a:t>
            </a:r>
            <a:br>
              <a:rPr lang="fr-LU" sz="1400" dirty="0" smtClean="0"/>
            </a:br>
            <a:r>
              <a:rPr lang="fr-LU" sz="1400" dirty="0" smtClean="0"/>
              <a:t>4- Comment : 0,5 €</a:t>
            </a:r>
            <a:endParaRPr lang="fr-LU" sz="1400" dirty="0"/>
          </a:p>
        </p:txBody>
      </p:sp>
      <p:cxnSp>
        <p:nvCxnSpPr>
          <p:cNvPr id="19" name="Connecteur droit avec flèche 18"/>
          <p:cNvCxnSpPr/>
          <p:nvPr>
            <p:custDataLst>
              <p:tags r:id="rId11"/>
            </p:custDataLst>
          </p:nvPr>
        </p:nvCxnSpPr>
        <p:spPr>
          <a:xfrm>
            <a:off x="10757805" y="2859741"/>
            <a:ext cx="0" cy="17996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>
            <p:custDataLst>
              <p:tags r:id="rId12"/>
            </p:custDataLst>
          </p:nvPr>
        </p:nvSpPr>
        <p:spPr>
          <a:xfrm>
            <a:off x="8538876" y="3036762"/>
            <a:ext cx="242943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Preconfigured</a:t>
            </a:r>
            <a:r>
              <a:rPr lang="fr-LU" sz="1400" dirty="0" smtClean="0"/>
              <a:t> data :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Ex: user </a:t>
            </a:r>
            <a:r>
              <a:rPr lang="fr-LU" sz="1400" dirty="0" err="1" smtClean="0"/>
              <a:t>who</a:t>
            </a:r>
            <a:r>
              <a:rPr lang="fr-LU" sz="1400" dirty="0" smtClean="0"/>
              <a:t> </a:t>
            </a:r>
            <a:r>
              <a:rPr lang="fr-LU" sz="1400" dirty="0" err="1" smtClean="0"/>
              <a:t>said</a:t>
            </a:r>
            <a:r>
              <a:rPr lang="fr-LU" sz="1400" dirty="0" smtClean="0"/>
              <a:t> : I </a:t>
            </a:r>
            <a:r>
              <a:rPr lang="fr-LU" sz="1400" dirty="0" err="1" smtClean="0"/>
              <a:t>will</a:t>
            </a:r>
            <a:r>
              <a:rPr lang="fr-LU" sz="1400" dirty="0" smtClean="0"/>
              <a:t> </a:t>
            </a:r>
            <a:r>
              <a:rPr lang="fr-LU" sz="1400" dirty="0" err="1" smtClean="0"/>
              <a:t>register</a:t>
            </a:r>
            <a:r>
              <a:rPr lang="fr-LU" sz="1400" dirty="0" smtClean="0"/>
              <a:t> in a gym club 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Localisation of the user</a:t>
            </a:r>
          </a:p>
          <a:p>
            <a:pPr marL="285750" indent="-285750">
              <a:buFontTx/>
              <a:buChar char="-"/>
            </a:pPr>
            <a:r>
              <a:rPr lang="fr-LU" sz="1400" dirty="0" err="1" smtClean="0"/>
              <a:t>Birth</a:t>
            </a:r>
            <a:r>
              <a:rPr lang="fr-LU" sz="1400" dirty="0" smtClean="0"/>
              <a:t> date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Email</a:t>
            </a:r>
          </a:p>
          <a:p>
            <a:pPr marL="285750" indent="-285750">
              <a:buFontTx/>
              <a:buChar char="-"/>
            </a:pPr>
            <a:r>
              <a:rPr lang="fr-LU" sz="1400" dirty="0" smtClean="0"/>
              <a:t>Phone </a:t>
            </a:r>
            <a:r>
              <a:rPr lang="fr-LU" sz="1400" dirty="0" err="1" smtClean="0"/>
              <a:t>number</a:t>
            </a:r>
            <a:endParaRPr lang="fr-LU" sz="1400" dirty="0" smtClean="0"/>
          </a:p>
          <a:p>
            <a:pPr marL="285750" indent="-285750">
              <a:buFontTx/>
              <a:buChar char="-"/>
            </a:pPr>
            <a:r>
              <a:rPr lang="fr-LU" sz="1400" dirty="0" smtClean="0"/>
              <a:t>…</a:t>
            </a:r>
            <a:endParaRPr lang="fr-LU" sz="1400" dirty="0"/>
          </a:p>
        </p:txBody>
      </p:sp>
      <p:cxnSp>
        <p:nvCxnSpPr>
          <p:cNvPr id="21" name="Connecteur droit avec flèche 20"/>
          <p:cNvCxnSpPr/>
          <p:nvPr>
            <p:custDataLst>
              <p:tags r:id="rId13"/>
            </p:custDataLst>
          </p:nvPr>
        </p:nvCxnSpPr>
        <p:spPr>
          <a:xfrm flipH="1">
            <a:off x="3182471" y="5307104"/>
            <a:ext cx="630891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>
            <p:custDataLst>
              <p:tags r:id="rId14"/>
            </p:custDataLst>
          </p:nvPr>
        </p:nvSpPr>
        <p:spPr>
          <a:xfrm>
            <a:off x="4849903" y="5322825"/>
            <a:ext cx="24294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Elaborate</a:t>
            </a:r>
            <a:r>
              <a:rPr lang="fr-LU" sz="1400" dirty="0" smtClean="0"/>
              <a:t> data:</a:t>
            </a:r>
          </a:p>
          <a:p>
            <a:r>
              <a:rPr lang="fr-LU" sz="1400" dirty="0" smtClean="0"/>
              <a:t>- This </a:t>
            </a:r>
            <a:r>
              <a:rPr lang="fr-LU" sz="1400" dirty="0" err="1" smtClean="0"/>
              <a:t>person</a:t>
            </a:r>
            <a:r>
              <a:rPr lang="fr-LU" sz="1400" dirty="0" smtClean="0"/>
              <a:t>, </a:t>
            </a:r>
            <a:r>
              <a:rPr lang="fr-LU" sz="1400" dirty="0" err="1" smtClean="0"/>
              <a:t>who</a:t>
            </a:r>
            <a:r>
              <a:rPr lang="fr-LU" sz="1400" dirty="0" smtClean="0"/>
              <a:t> </a:t>
            </a:r>
            <a:r>
              <a:rPr lang="fr-LU" sz="1400" dirty="0" err="1" smtClean="0"/>
              <a:t>lives</a:t>
            </a:r>
            <a:r>
              <a:rPr lang="fr-LU" sz="1400" dirty="0" smtClean="0"/>
              <a:t> at 10 km </a:t>
            </a:r>
            <a:r>
              <a:rPr lang="fr-LU" sz="1400" dirty="0" err="1" smtClean="0"/>
              <a:t>from</a:t>
            </a:r>
            <a:r>
              <a:rPr lang="fr-LU" sz="1400" dirty="0" smtClean="0"/>
              <a:t> </a:t>
            </a:r>
            <a:r>
              <a:rPr lang="fr-LU" sz="1400" dirty="0" err="1" smtClean="0"/>
              <a:t>your</a:t>
            </a:r>
            <a:r>
              <a:rPr lang="fr-LU" sz="1400" dirty="0" smtClean="0"/>
              <a:t> gym club, </a:t>
            </a:r>
            <a:r>
              <a:rPr lang="fr-LU" sz="1400" dirty="0" err="1" smtClean="0"/>
              <a:t>with</a:t>
            </a:r>
            <a:r>
              <a:rPr lang="fr-LU" sz="1400" dirty="0" smtClean="0"/>
              <a:t> </a:t>
            </a:r>
            <a:r>
              <a:rPr lang="fr-LU" sz="1400" dirty="0" err="1" smtClean="0"/>
              <a:t>this</a:t>
            </a:r>
            <a:r>
              <a:rPr lang="fr-LU" sz="1400" dirty="0" smtClean="0"/>
              <a:t> email and phone </a:t>
            </a:r>
            <a:r>
              <a:rPr lang="fr-LU" sz="1400" dirty="0" err="1" smtClean="0"/>
              <a:t>number</a:t>
            </a:r>
            <a:r>
              <a:rPr lang="fr-LU" sz="1400" dirty="0" smtClean="0"/>
              <a:t> </a:t>
            </a:r>
            <a:r>
              <a:rPr lang="fr-LU" sz="1400" dirty="0" err="1" smtClean="0"/>
              <a:t>would</a:t>
            </a:r>
            <a:r>
              <a:rPr lang="fr-LU" sz="1400" dirty="0" smtClean="0"/>
              <a:t> </a:t>
            </a:r>
            <a:r>
              <a:rPr lang="fr-LU" sz="1400" dirty="0" err="1" smtClean="0"/>
              <a:t>like</a:t>
            </a:r>
            <a:r>
              <a:rPr lang="fr-LU" sz="1400" dirty="0" smtClean="0"/>
              <a:t> to do gym</a:t>
            </a:r>
            <a:endParaRPr lang="fr-LU" sz="1400" dirty="0"/>
          </a:p>
        </p:txBody>
      </p:sp>
      <p:cxnSp>
        <p:nvCxnSpPr>
          <p:cNvPr id="26" name="Connecteur droit avec flèche 25"/>
          <p:cNvCxnSpPr/>
          <p:nvPr>
            <p:custDataLst>
              <p:tags r:id="rId15"/>
            </p:custDataLst>
          </p:nvPr>
        </p:nvCxnSpPr>
        <p:spPr>
          <a:xfrm flipH="1" flipV="1">
            <a:off x="1747076" y="2964497"/>
            <a:ext cx="4641" cy="15901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>
            <p:custDataLst>
              <p:tags r:id="rId16"/>
            </p:custDataLst>
          </p:nvPr>
        </p:nvSpPr>
        <p:spPr>
          <a:xfrm>
            <a:off x="1816549" y="3513136"/>
            <a:ext cx="2429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400" dirty="0" err="1" smtClean="0"/>
              <a:t>Send</a:t>
            </a:r>
            <a:r>
              <a:rPr lang="fr-LU" sz="1400" dirty="0" smtClean="0"/>
              <a:t> a </a:t>
            </a:r>
            <a:r>
              <a:rPr lang="fr-LU" sz="1400" dirty="0" err="1" smtClean="0"/>
              <a:t>target</a:t>
            </a:r>
            <a:r>
              <a:rPr lang="fr-LU" sz="1400" dirty="0" smtClean="0"/>
              <a:t> mail or phone to the </a:t>
            </a:r>
            <a:r>
              <a:rPr lang="fr-LU" sz="1400" dirty="0" err="1" smtClean="0"/>
              <a:t>person</a:t>
            </a:r>
            <a:endParaRPr lang="fr-LU" sz="1400" dirty="0" smtClean="0"/>
          </a:p>
        </p:txBody>
      </p:sp>
      <p:sp>
        <p:nvSpPr>
          <p:cNvPr id="29" name="ZoneTexte 28"/>
          <p:cNvSpPr txBox="1"/>
          <p:nvPr>
            <p:custDataLst>
              <p:tags r:id="rId17"/>
            </p:custDataLst>
          </p:nvPr>
        </p:nvSpPr>
        <p:spPr>
          <a:xfrm>
            <a:off x="2255668" y="135649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/>
              <a:t>1</a:t>
            </a:r>
          </a:p>
        </p:txBody>
      </p:sp>
      <p:sp>
        <p:nvSpPr>
          <p:cNvPr id="30" name="ZoneTexte 29"/>
          <p:cNvSpPr txBox="1"/>
          <p:nvPr>
            <p:custDataLst>
              <p:tags r:id="rId18"/>
            </p:custDataLst>
          </p:nvPr>
        </p:nvSpPr>
        <p:spPr>
          <a:xfrm>
            <a:off x="6612838" y="279808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2</a:t>
            </a:r>
            <a:endParaRPr lang="fr-LU" sz="4800" b="1" dirty="0"/>
          </a:p>
        </p:txBody>
      </p:sp>
      <p:sp>
        <p:nvSpPr>
          <p:cNvPr id="31" name="ZoneTexte 30"/>
          <p:cNvSpPr txBox="1"/>
          <p:nvPr>
            <p:custDataLst>
              <p:tags r:id="rId19"/>
            </p:custDataLst>
          </p:nvPr>
        </p:nvSpPr>
        <p:spPr>
          <a:xfrm>
            <a:off x="11166585" y="139758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3</a:t>
            </a:r>
            <a:endParaRPr lang="fr-LU" sz="4800" b="1" dirty="0"/>
          </a:p>
        </p:txBody>
      </p:sp>
      <p:sp>
        <p:nvSpPr>
          <p:cNvPr id="32" name="ZoneTexte 31"/>
          <p:cNvSpPr txBox="1"/>
          <p:nvPr>
            <p:custDataLst>
              <p:tags r:id="rId20"/>
            </p:custDataLst>
          </p:nvPr>
        </p:nvSpPr>
        <p:spPr>
          <a:xfrm>
            <a:off x="11166585" y="4386560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 smtClean="0"/>
              <a:t>4</a:t>
            </a:r>
            <a:endParaRPr lang="fr-LU" sz="4800" b="1" dirty="0"/>
          </a:p>
        </p:txBody>
      </p:sp>
      <p:sp>
        <p:nvSpPr>
          <p:cNvPr id="33" name="ZoneTexte 32"/>
          <p:cNvSpPr txBox="1"/>
          <p:nvPr>
            <p:custDataLst>
              <p:tags r:id="rId21"/>
            </p:custDataLst>
          </p:nvPr>
        </p:nvSpPr>
        <p:spPr>
          <a:xfrm>
            <a:off x="2255668" y="4431135"/>
            <a:ext cx="573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4800" b="1" dirty="0"/>
              <a:t>5</a:t>
            </a:r>
          </a:p>
        </p:txBody>
      </p:sp>
      <p:pic>
        <p:nvPicPr>
          <p:cNvPr id="27" name="Picture 2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34" name="Image 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 rot="532512">
            <a:off x="4729229" y="1864226"/>
            <a:ext cx="7389394" cy="426168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79633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 rot="21046771">
            <a:off x="676490" y="2048215"/>
            <a:ext cx="5053749" cy="43732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044000"/>
            <a:ext cx="8665460" cy="5796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18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DARK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17194" y="1546013"/>
            <a:ext cx="7413776" cy="48005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5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" descr="data:image/jpeg;base64,/9j/4AAQSkZJRgABAQAAAQABAAD/2wCEAAkGBxAPEBASERIVFRITFhMaFhURFRcVERIYFRIWGBgXFxMYHikiGRolJxYVITEhJiktLy4uFx8zOD8sNygtLisBCgoKDg0OGxAQGi0lICIuLS0tLS0tLS0tLS0tKy0tLy0tLS0tLS8tLystLy0tLS8rLS0tLS0tLS0tLS0tLS0tLf/AABEIAIwBaAMBEQACEQEDEQH/xAAbAAEAAgMBAQAAAAAAAAAAAAAABAUBAgMGB//EAEQQAAEDAgMEBQgHBQgDAAAAAAEAAgMREgQhMQUGE0EWIlFhcTJSU4GRktHhFDNioaKxsgcXNHLBI0JUY3OCk9IktPD/xAAaAQEAAwEBAQAAAAAAAAAAAAAAAQIDBAUG/8QANxEBAAIBAgQDBgQFAwUAAAAAAAECEQMhBBITMUFRYSIycYGRoQUUscEWYtHh8AZSYyMzQrLx/9oADAMBAAIRAxEAPwD7igICAgICAgICAgICAgICAgICAgICAgICAgICAgICAgICAgICAgICAgICAgICAgICAgICAgICAgICAgICAgICAgICAgICAgICAgICAgICAgICAgICAgICAgICAgICAgICAgICAgICAgICAgICAgICAgICAgICAgICAgICAgICAgICAgICAgICAgICAgICAgICAgICAgICAgICAgICAgICAgICAgICAgICAgICAgICAgICAgICAgICAgICAgICAg54iZsbHPcaNaCSewAVJUTOIytWs2mKx4vnc/7UusbMLVlci6S1xHaWhpp7V588fGdqvo6f6dmaxzXxPw/u0/em7/CD/mP/AET8/wDy/db+HP8Ak+393o90N8GbQL2GMxyMFbbrmubWlQ6g0yrlzC6NDiI1dsYl5n4h+GW4TFs5iXqAul5YgICAgwg8Jtz9o7IJ3xRQcQRktc4vsBcNbQAagZj1Lh1OMitsRGXv8L+BW1dOL2tjPhjKB+9N3+EH/Mf+ip+f/l+7o/hz/k+391pu5+0FmKnZDJDwi/Jjg+9pPYchSq10uMi9uWYw5ON/BLcPpzqVtmI77Ye3XY8MQEBAQEBAQEBAQEBAQEBAQEBAQEBAQEBByxU3DY99K2tJoNTQVSN0TOFEN7I/Rv8AaFp0pZ9WHoQarNqygICAg44vDtljfG7yXtc0+DhQ/momMxhal5paLR4PmU37L8QHGyeMs5F4cHU7wMqrzZ4C3hL6mn+otPHtUnPxc/3Y4v00Psf8FH5C3nC38Q6X+yXqNytzjs9z5ZJA+RwtFgIY1tanXMk5exdPD8N0t5nd5X4l+Kfm4ita4iHr11vHEBAQEGCg+c7d/ZxJLPJJBKxrZHFxbIDVpcamhGoqSV5+rwU2tM1nu+j4T8djT0opeszMbbK/92OL9ND7H/BZ/kLecOn+ItL/AGT9Vtuz+z1+HxDJp5WuEZq1sYObuRJPIdi10eEmluaZcnHfjca2lOnSuM98voC73zzKAgICAgICAgICAgICAgICAgICAgICAgINZGBwIOhBB9aD51j8I6CR0buWh84ciums5hy2jErPZ+8kkTAxzQ8DIEmjqdh7VWdOJXjUwldLj6Ee/wDJV6aer6HS4+hHv/JOmdX0Olx9CPf+SdL1Or6JWE3picaPaWd/lN9aidOVo1IX0cgcAWkEHQjMH1rNorts7Xbhg3K5zq0FaZDmSrVrzKWvys7G2s3Eh1Ba5tKtJrroQUtXlTW3MnySBoLnEADUnIBVwlQ4reqJpoxhf31tHq5rSNOVJ1IRulx9CPf+SnpeqvV9DpcfQj3/AJJ0zq+h0uPoR7/yTpnV9HWHe1tevEQO1rq/dQJOn5JjV817g8ZHM26NwI+8dxHJZzEx3aRMT2abSxzcPGXu8ABqSeSRGdiZwgbI2+3EPsLLHGtM6g09WqtamFK3zsulRoIKvZu1+OA8RPbC4EtlcWBrhXI21qK8qhZ0vzb42dGrw/T2m3tR4brEyAake1XywxLHFbS6ot7aintTMHLOcIWB2oJi21jrSZhdVtAYn29tc8yKKtb5bamhNO8+X3TRM2hNwoNTUUHirZhjyz5OMmPia+NheLpA4tz1DaVz9YUTaM4XjSvNZtEbQxi8c2J8DCCTM8tBGgIjc+p90pNsTEeadPSm9bWjw3++HYzNz6wyFTmMh2+CnMKcs+TnhsdFLG2RjwWOAIJNNdNdFEWiYzCb6dq25Zjd2MjQaEip5VzUq4lgTNz6wy1zGXj2Jk5Z8gytpW4U7aintTMHLIJW55jLXPRMwYk4zfOGtNRr2eKZg5beTJeM8xlrnomTEnEbWlRXsrnl3JmDlnu5YjFNY2R1QbGucQCLqAV09SiZwtWkzMR5t8LMJGMeMg9rXAHUXCv9VMTmMovXltNfJ1UqiAgICAgIIO0dnxYgWv1GhB6zfkrVmaq2rFlBLunJXqyNI+0CD91VfqM+k06KTefH+L4KerCOlJ0Um8+P8XwTqwdKTopN58f4vgnVg6UqzaOzJcOReBQ6Obm093irxaJUtWYWW6u0SyQROPUf5P2XfNU1K+K+nbfDpvp9ZF/K79SjS7J1e7bcvypvBn5uTVNJH3p2iZJDED1Ga/ad8lOnXEZRe2ZwgbO2XLiK2AUGrnGjR3eKva0QpWsysuik3nx/i+Cp1YX6UnRSbz4/xfBOrB0pOik3nx/i+CdWDpSh7Q2FNA0vNrmjUtJy8QQpi8SiaTG7jsjHnDytdXqmgeORFfzGqm1cwitsS9Hvga4dn+o39D1np92mr7qi3a/iov8Af+hy0v2Z0957xc7pYKDxzY4ZHvw2FlEmHnjlLmNde3Du1a5rh5IJPknmMua5sRnlrO0/Z6nNaKxqatcWrMb+cf54osZ+kxtnkGcmJwcRB/yTa9vvulCiPajM+cfZrb/pWmkeFbT9e32w3kEUclklrcK3HPDgcoW1wtzQ4aBtxJzyqR3JOInE9s/spEzama+9NPn33+zhBWwcDI8PafDDRQ/XC20eyirGcberS2Ob2/Omfos5cZg2YRnAbh3Mc6Fry+nCjJGTpqcxTnzIWnNWKRhzRp6ltaeeZ2zMevwQNkCEPwjpeFbxca1riAGV4tWNZdpoS0exZ0xtM+cujXm3LeK57U/T/MvRbcP/AJGz/wDWk/8AVmW2p71fj+0uLhv+3q/CP/aFFszCxgYFwaLpDi2vNKl4LXm13aMhl3LOtdon4uvW1Jm14ztHLhEhMXB2eA6BsQZIJOK0GET2sAEgBFH0v171EYxX/N1pm3NqTOc7Yx3x6J2Dwdspa1wlkj2fFwpNSXXzhrm1rnpmrRXG3fZlfUi0ZmMRN94+jUSYQ4TDcMs4YfhvpVPKAofrufla3d9UzXkiY+acanVvzd8Ty/2+XYwEEUs8TbWuw5xGJMQ1jLeCyto0Lbr6clERE2jyzP6Jvea6czn2uWM+ff8AphFwELGQYdzQAX4HFXHm+jW0uPOirWMVj4S01bzbUtnwvVnFYGER4khjQW4CF4NNH/2nX/m6o62uSTWIifhBGrbNd/8Azt9Nvs77QxLGnGRucOI+fBua3+85tkFXAeb1XZ9ymZxMx6x+ylKTaKTHaIt+st5IGB00tBxBtGMB/wDeAJiBaDyBDjl3lTjvPqrF5nFc7cn7Si/SRLOXNbExxZj2uZEDxgQKDinm40upT2qM5n6tOTk08TMzvTfw+T2GwZmvwuHcxwc3hsFWmoqGgEVHYQQujTnNYeZxMTGrbPnP6p6uxEBAQEBBH2i9zYZXN8oMcR4hpUx3Rbs+e4edzHtkBNwINeZzzr2romIw5omcvpDHVAI0K5nU2QEBBU7z2/RpK/Zp43Cn9VendTU9147Z1eNDTXiM/UFtbswr3XO+n1kX8rv1Kmk01W+5XlTeDPzKjV8DS8VDja8WWut76+8VrHZnPd7bdu36NFb2Gvjcarnv7zenZZqq4gINJWBzSDoQR7QkIfNpYXNcWEG4EinOui6c7Zc2N3qN5WkYOEO1DowfERuqsqe81v7qn3a/iov9/wChy0v7rOnvPeLndIg5vZk62jSQaGlaHkac1GE583DZ2CbBE2MG6lSXGlXOcS5zjTmSSfWorWIjC+pqze02SS0KcKRMlAiMyWDsCYTmQtHYmIMyzRSjLFoUYMsWDSgTCcyzQIgtGeQz170wnMlo9iGZLR2KTMloRGZC0dihOZLR2KTMlo7FGDMgFNFKM57tkBAQEBAQavbUEHQoPnm08C6CRzDp/dPnN5LprbMOa1cSl4DeCaFoZk5o0urUd1RyVZpEpjUmErpXN5jPxfFR04T1ZOlc3mM/F8U6UHVk6VzeYz8XxTpwdWVbtLakuIIvIoNGtyaO/vKvWsQra0ysN1dnF8nFI6jNPtO7vD4KmpbbC2nXfLpvn9ZF/K79SaXZOr3b7l+VN4M/MqNU0kbejZxjlMgHUkOZ813Ovjqp07bYRqVxOULZu1ZcPWwgtOrXZt8e4q1qxKtbzCx6VzeYz8XxVenC3Vk6VzeYz8XxTpQdWTpXN5jPxfFOnB1ZdId7H168QI+ySD96jppjV819s/Gw4gXspcNagXtVJiYaRMSr98fqGf6jf0PVtPurq9lDu1/FRf7/ANDlpf3WVPee8XO6WCaIQ8nDteSSXC4h4DYXQ4mRrWucXFoawi8aVpn3VXNGpMzFvDd6VuHpWttON7ZiP/ibu/vAcVIWHhGsbZBwZOJZU0LJOxwy8c+xX09XmnwY8TwvSrnfvjeMfOEaWSKSXGSYpzhFBI2NgDpA1g4LJHPIZzJcesdAAozE2tNu0NJi1NPTrpxvaMztHnMYb4/egRzFjTEWsdC0h0lJpOKW5xs5hoc09+elEtrYnHwNLgZtTmnO+Z7bRjzn1by7XnezG28NjoWy0aS7jNtra8tpS1wBcCO7XNJvaYt6K10NOs0zmYnHw+HyPpzoxhHzgF3CmeXMc8ABsbXeTWjiR2+pOfGObyT0YtN607ZiPDzc5t4Z4mF0kLLnRNljDXmlL2tcxxI1F7cx29yTqWjvCa8Jp2n2bTjOJ+mcrTZmOkfJNFK1odHwzVhJaWyAkajUWkK9bTMzEufW0q1rW9Z2nPf0VL9oyQ4jEhgDzJiYIwHuIa27Cg1GtNK07ys+aYtPxj9HT0aX06Z2xW0/S0uO0cVPifo0ZDGn6VLHI0OeGPMcMjhm2htyBp2gKLWtbEeuFtPS09OL23n2YmO22ZhPwu3JHOYeG0QPmfC03HiBzC5ocRSlpLHCla6FXjUnbbbsxtw1YiYz7URmfL/N3KLbuIczDuEcVcRM6Ngud1bWykucaf5eg7VHUtiJ85wmeG04taMz7MZn542+7fZm3JpHQ8SONrZTM0WvJIfDWpNR5Jtd3hTXUtOMwavDadYtyzM4xPylExe8ErosY2N8BkihvD4JDI1tS4Fpy8oW5Kk6szExGNmlOEpFqTaLYmcYmMJOJ2m6B7nyMDpG4YHqPcGuJlta0NOQrUdalVabcs7+SldCNSIis4ibY+zaXbc8XEbIyO9kmEb1HOtIxEoYdRWoqfFTOpMd48vuiOGpfE1mcTFp3/ljP3Y2hvJwnyRnhtImEbXyvsjA4DZHOefXQAa5JbVxt6mlwfPETvO2cRGZ74Wewto/SoGS0AqXg2m5tWSOYS13NptqDzBCvS3NXLn4jR6WpNPh94ysFdiICAgICAgjY7AxzttkbUcuRHeDyUxMx2RNYnuoZd0hXqykD7Tan2haRqebKdLyadEnelHu/NOqdI6JO9KPd+anqnSOiTvSj3fmo6p0knCbqxtIMji/uHVb6+aidSUxpwvo4w0ANAAGgGgWbXsrttbHbiQ3rWubWh1FDyIVq2wpauW2xtktwwdnc51KnTTQAe1LW5iteVPlia9pa4Ag6g6FVWmFBit1Y3Gsby3uPWHq5rSNSWc6cI/RI+lHu/NT1UdI6JO9KPd+anqnSOiTvSj3fmo6p0kTaG7csTS9rg8DUAUcB205q0amUTpzCswGLdDI2RvLUecOYVrRmMKVnE5e6xuEZioQCcnUc0jUZZH71zxPLLomOaELZG74gfeXXOFaZUArqfFWtfKtaYldqjRghBQYPdss4TXSl8UUckbGWgHhyNAo51cyAAKrGNLG2dnbfjOaZtFcTMxMz6wn7JwMsLQx8oka1oa3qBrqNyBc4HrHTkFelZr3ljratdScxGM990XHbDc905il4YxDaStLA8E2WXtzFrrQBzGQyVbacznE92mnxMRWsXrnl7b/AD/V0i2Q+OUvikDWv4d7XMDiSxobVrqi0kAA66JyYnMKzxEWpy2jtnG/m1m2M6WV75ZAQY5Y2hjLSGykVuNTcRaKac+1J08zmZTHERWkVrXxie/kN2KXNhEsgfw2SMNrbb2vYG9poaBOntET4JnicTaaxjMxP0nKM7dtz2Fsk5cRG2NjrALWh7XEkA9ZxtbU5DLRR0vOV/zkROa1xvmd/HGFth8DZPNLdXiNiFKacO7n33fcrxXEzLmtq82nFPLP3whS7DumMt+s8UtKejh4dta89aqvT3z65axxOKRXHaJj6zlszYtJGPv8nESTUprfC6O3XldWvcnT3z65J4nNZrjvWK/ScucGwSyRv9oTCyV8zY7RUPeXE1fXNoL3ECnZ2JGnie+3dNuKzWdvamMTPp8G2H2HYzCtv/h5XyVp5dzZRTXL637lMaeIj0VtxHNa047xEfTH9Gjd3xbG0yGjDiDkKE8cPB55Uv8AuUdP9/ut+anMzjvj7TH9HKHds8OVj5a3wCEWxhga1t1HUrmetn/RRGltO/hhe3GRMxMV7Tnv5uuJ2C6YO4stXOhEdzG20Ikva8Ak5jLLuSdLMbz4K14qKTHLXaJz9uyG3ZUs0mLZJJ1z9Ee2QMo0OicXto2uYq0VFeZVenMzMTPk2nXpStLVjb2omM+eyT0ffUycb+24vEDywWAmIRubZXNpA7a6Zq3Tnvndl+ar7vL7OMYz657rrDMc1oD3BzhqQLQfBvJaw5LzEzmHVSqICAgICAgICAgICAgICAgICAgICDV7gASdADWulAiHzSQiriNKmnhXJdUOWX0DYoIw8NdbG/kua3d017JqhYQEBAQEBAQEBAQEBAQEBAQYQAgygICAgICAgICAgICAgICAgICAgICAgIPEbe2nM6SWIuowOIoBSoHaea3pWO7nvaeyJsjZzsRIGgdUUvPIDs8SptbEIrXMvoLGgAAaBc7pZQEBAQEBAQEBAQEBAQEBAQEBAQEBAQEBAQEBAQEBAQEBAQEBAQEBAQEBBSTbtxPkfI9zjcSbRQDPv1V41JiMM504mcrbDYZkTQ1jQ1o5D/7NVmcrxER2dVCRAQEBAQEBAQEBAQEBAQEBAQEBAQEBAQEBAQEBAQEBAQEBAQEBAQEBAQEBAQEBAQEBAQEBAQEBAQEBAQEBAQEBAQEBAQEBAQEBAQEBAQEBAQEBAQEBAQEBAQEBAQEBAQEBAQEBAQEBAQEBAQEBAQEBAQEBAQEBAQEBAQEBAQEBAQEBAQEBAQEBAQEBAQEBAQEBAQEBAQEBAQEBAQEBAQEBAQEBAQEBAQEBAQEBAQEBAQEBAQEBAQEBAQEBAQEBAQEBAQEBAQEBAQEBAQEH/9k=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8283976" y="1032249"/>
            <a:ext cx="571500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84229" y="518485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DEEP WEB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1547">
            <a:off x="2822262" y="154159"/>
            <a:ext cx="6871136" cy="687113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7723">
            <a:off x="3265062" y="473283"/>
            <a:ext cx="5147241" cy="6858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1304925"/>
            <a:ext cx="6381750" cy="42481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0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327743">
            <a:off x="3031874" y="1523696"/>
            <a:ext cx="6379578" cy="5350905"/>
          </a:xfrm>
          <a:prstGeom prst="rect">
            <a:avLst/>
          </a:prstGeom>
        </p:spPr>
      </p:pic>
      <p:pic>
        <p:nvPicPr>
          <p:cNvPr id="1026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530" y="3555886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93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30653" y="591104"/>
            <a:ext cx="618202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SCIENCE-FICTION ?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1242616">
            <a:off x="2855555" y="1667767"/>
            <a:ext cx="5632514" cy="4857842"/>
          </a:xfrm>
          <a:prstGeom prst="rect">
            <a:avLst/>
          </a:prstGeom>
        </p:spPr>
      </p:pic>
      <p:pic>
        <p:nvPicPr>
          <p:cNvPr id="5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489" y="3626907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59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094943" y="3137633"/>
            <a:ext cx="4251420" cy="2281959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>
            <p:custDataLst>
              <p:tags r:id="rId4"/>
            </p:custDataLst>
          </p:nvPr>
        </p:nvSpPr>
        <p:spPr>
          <a:xfrm>
            <a:off x="883998" y="1582548"/>
            <a:ext cx="110941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2400" b="1" dirty="0"/>
              <a:t>Wireless </a:t>
            </a:r>
            <a:r>
              <a:rPr lang="fr-BE" sz="2400" b="1" dirty="0" err="1"/>
              <a:t>medical</a:t>
            </a:r>
            <a:r>
              <a:rPr lang="fr-BE" sz="2400" b="1" dirty="0"/>
              <a:t> </a:t>
            </a:r>
            <a:r>
              <a:rPr lang="fr-BE" sz="2400" b="1" dirty="0" err="1"/>
              <a:t>sensor</a:t>
            </a:r>
            <a:r>
              <a:rPr lang="fr-BE" sz="2400" b="1" dirty="0"/>
              <a:t> </a:t>
            </a:r>
            <a:r>
              <a:rPr lang="fr-BE" sz="2400" dirty="0" smtClean="0"/>
              <a:t/>
            </a:r>
            <a:br>
              <a:rPr lang="fr-BE" sz="2400" dirty="0" smtClean="0"/>
            </a:br>
            <a:endParaRPr lang="fr-BE" sz="2400" dirty="0"/>
          </a:p>
          <a:p>
            <a:r>
              <a:rPr lang="fr-BE" sz="2400" dirty="0" smtClean="0"/>
              <a:t>- Flower pot</a:t>
            </a:r>
          </a:p>
          <a:p>
            <a:r>
              <a:rPr lang="fr-BE" sz="2400" dirty="0" smtClean="0"/>
              <a:t>- </a:t>
            </a:r>
            <a:r>
              <a:rPr lang="fr-BE" sz="2400" dirty="0" err="1" smtClean="0"/>
              <a:t>Vehicle</a:t>
            </a:r>
            <a:endParaRPr lang="fr-BE" sz="2400" dirty="0" smtClean="0"/>
          </a:p>
          <a:p>
            <a:r>
              <a:rPr lang="fr-BE" sz="2400" dirty="0" smtClean="0"/>
              <a:t>- </a:t>
            </a:r>
            <a:r>
              <a:rPr lang="fr-BE" sz="2400" dirty="0" err="1" smtClean="0"/>
              <a:t>Fitbit</a:t>
            </a:r>
            <a:r>
              <a:rPr lang="fr-BE" sz="2400" dirty="0"/>
              <a:t> </a:t>
            </a:r>
            <a:r>
              <a:rPr lang="fr-BE" sz="2400" dirty="0" smtClean="0"/>
              <a:t>bracelet</a:t>
            </a:r>
            <a:endParaRPr lang="fr-BE" sz="2400" dirty="0"/>
          </a:p>
          <a:p>
            <a:r>
              <a:rPr lang="fr-BE" sz="2400" dirty="0"/>
              <a:t>-</a:t>
            </a:r>
            <a:r>
              <a:rPr lang="fr-BE" sz="2400" dirty="0" smtClean="0"/>
              <a:t> Pacemaker</a:t>
            </a:r>
            <a:endParaRPr lang="fr-BE" sz="2400" dirty="0"/>
          </a:p>
          <a:p>
            <a:r>
              <a:rPr lang="fr-BE" sz="2400" dirty="0" smtClean="0"/>
              <a:t>- …</a:t>
            </a:r>
            <a:endParaRPr lang="fr-BE" sz="2400" dirty="0"/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6078290" y="3567707"/>
            <a:ext cx="58326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1600" b="1" dirty="0"/>
              <a:t>Marie </a:t>
            </a:r>
            <a:r>
              <a:rPr lang="fr-BE" sz="1600" b="1" dirty="0" smtClean="0"/>
              <a:t>Moe </a:t>
            </a:r>
            <a:r>
              <a:rPr lang="fr-BE" sz="1600" dirty="0"/>
              <a:t>– hack.lu 2015 (http://2015.hack.lu/talks</a:t>
            </a:r>
            <a:r>
              <a:rPr lang="fr-BE" sz="1600" dirty="0" smtClean="0"/>
              <a:t>/) : </a:t>
            </a:r>
            <a:r>
              <a:rPr lang="en-US" sz="1600" i="1" dirty="0"/>
              <a:t>My life depends on the functioning of a medical device, a pacemaker that generates each and every beat of my heart. This computer inside of me may fail due to hardware and software issues, due to misconfigurations or network-connectivity. Yes, you read that correctly. The pacemaker has a wireless interface for remote monitoring and I am forced to become a human part of the Internet-of-Things. As a seasoned security-professional I am worried about my heart’s attack surface.</a:t>
            </a:r>
            <a:r>
              <a:rPr lang="fr-BE" sz="1600" i="1" dirty="0" smtClean="0"/>
              <a:t> </a:t>
            </a:r>
            <a:endParaRPr lang="fr-FR" sz="1600" i="1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 rot="528685">
            <a:off x="6445886" y="1405273"/>
            <a:ext cx="5323521" cy="2257777"/>
          </a:xfrm>
          <a:prstGeom prst="rect">
            <a:avLst/>
          </a:prstGeom>
        </p:spPr>
      </p:pic>
      <p:pic>
        <p:nvPicPr>
          <p:cNvPr id="2050" name="Picture 2" descr="Résultats de recherche d'images pour « pot de fleur connecté »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93388">
            <a:off x="185489" y="4025545"/>
            <a:ext cx="3847811" cy="252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2" name="Imag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 rot="21165344">
            <a:off x="3061331" y="1460585"/>
            <a:ext cx="5756945" cy="5211028"/>
          </a:xfrm>
          <a:prstGeom prst="rect">
            <a:avLst/>
          </a:prstGeom>
        </p:spPr>
      </p:pic>
      <p:pic>
        <p:nvPicPr>
          <p:cNvPr id="9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753" y="3580725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21371073">
            <a:off x="1763465" y="1511825"/>
            <a:ext cx="8629650" cy="4972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35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62634" y="746866"/>
            <a:ext cx="3680534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b="1" dirty="0" smtClean="0">
                <a:solidFill>
                  <a:srgbClr val="FF0000"/>
                </a:solidFill>
              </a:rPr>
              <a:t>   </a:t>
            </a: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ENJEUX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335699" y="3161223"/>
            <a:ext cx="2659602" cy="2226400"/>
          </a:xfrm>
        </p:spPr>
        <p:txBody>
          <a:bodyPr>
            <a:normAutofit/>
          </a:bodyPr>
          <a:lstStyle/>
          <a:p>
            <a:endParaRPr lang="fr-CH" dirty="0" smtClean="0"/>
          </a:p>
          <a:p>
            <a:r>
              <a:rPr lang="fr-CH" dirty="0" smtClean="0"/>
              <a:t>Clients</a:t>
            </a:r>
          </a:p>
          <a:p>
            <a:r>
              <a:rPr lang="fr-CH" dirty="0" smtClean="0"/>
              <a:t>Employeur</a:t>
            </a:r>
            <a:endParaRPr lang="fr-CH" dirty="0"/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91507" y="2394939"/>
            <a:ext cx="2771314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CONFIANCE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908958" y="2394939"/>
            <a:ext cx="2771314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ECONOMIQUE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8904003" y="2394939"/>
            <a:ext cx="1685280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28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LEGALE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4908958" y="3155176"/>
            <a:ext cx="2659602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H" dirty="0" smtClean="0"/>
          </a:p>
          <a:p>
            <a:r>
              <a:rPr lang="fr-CH" dirty="0" smtClean="0"/>
              <a:t>Sanctions</a:t>
            </a:r>
            <a:endParaRPr lang="fr-CH" dirty="0"/>
          </a:p>
        </p:txBody>
      </p:sp>
      <p:sp>
        <p:nvSpPr>
          <p:cNvPr id="9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8926410" y="3155176"/>
            <a:ext cx="2659602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H" dirty="0" smtClean="0"/>
          </a:p>
          <a:p>
            <a:r>
              <a:rPr lang="fr-CH" dirty="0" smtClean="0"/>
              <a:t>Loi</a:t>
            </a:r>
            <a:endParaRPr lang="fr-CH" dirty="0"/>
          </a:p>
        </p:txBody>
      </p:sp>
      <p:sp>
        <p:nvSpPr>
          <p:cNvPr id="10" name="Right Arrow 9"/>
          <p:cNvSpPr/>
          <p:nvPr>
            <p:custDataLst>
              <p:tags r:id="rId8"/>
            </p:custDataLst>
          </p:nvPr>
        </p:nvSpPr>
        <p:spPr>
          <a:xfrm rot="8323569">
            <a:off x="2739736" y="1763694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/>
          <p:cNvSpPr/>
          <p:nvPr>
            <p:custDataLst>
              <p:tags r:id="rId9"/>
            </p:custDataLst>
          </p:nvPr>
        </p:nvSpPr>
        <p:spPr>
          <a:xfrm rot="2729224">
            <a:off x="9046983" y="1739687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ight Arrow 11"/>
          <p:cNvSpPr/>
          <p:nvPr>
            <p:custDataLst>
              <p:tags r:id="rId10"/>
            </p:custDataLst>
          </p:nvPr>
        </p:nvSpPr>
        <p:spPr>
          <a:xfrm rot="5400000">
            <a:off x="5997863" y="1788998"/>
            <a:ext cx="607595" cy="595844"/>
          </a:xfrm>
          <a:prstGeom prst="rightArrow">
            <a:avLst>
              <a:gd name="adj1" fmla="val 36656"/>
              <a:gd name="adj2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4" name="Image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21098586">
            <a:off x="2731944" y="1751011"/>
            <a:ext cx="6838950" cy="4371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2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tretch>
            <a:fillRect/>
          </a:stretch>
        </p:blipFill>
        <p:spPr>
          <a:xfrm rot="21212093">
            <a:off x="393123" y="1607127"/>
            <a:ext cx="8884195" cy="40520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 rot="460402">
            <a:off x="6374371" y="1716445"/>
            <a:ext cx="4886325" cy="4762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49350" y="3743421"/>
            <a:ext cx="11212945" cy="535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1" name="Image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-875929" y="497097"/>
            <a:ext cx="13908438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pPr algn="ctr"/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r>
              <a:rPr lang="fr-CH" sz="4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INTERNET OF THINGS</a:t>
            </a:r>
            <a:r>
              <a:rPr lang="fr-CH" sz="4800" b="1" dirty="0" smtClean="0">
                <a:solidFill>
                  <a:srgbClr val="FF0000"/>
                </a:solidFill>
              </a:rPr>
              <a:t/>
            </a:r>
            <a:br>
              <a:rPr lang="fr-CH" sz="4800" b="1" dirty="0" smtClean="0">
                <a:solidFill>
                  <a:srgbClr val="FF0000"/>
                </a:solidFill>
              </a:rPr>
            </a:br>
            <a:endParaRPr lang="fr-FR" sz="4800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rot="20731035">
            <a:off x="613966" y="1765724"/>
            <a:ext cx="5142946" cy="4720924"/>
          </a:xfrm>
          <a:prstGeom prst="rect">
            <a:avLst/>
          </a:prstGeom>
        </p:spPr>
      </p:pic>
      <p:pic>
        <p:nvPicPr>
          <p:cNvPr id="9" name="Picture 2" descr="Résultats de recherche d'images pour « l'essentiel.lu »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20" y="1462705"/>
            <a:ext cx="590149" cy="64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 rot="704997">
            <a:off x="7309583" y="2380990"/>
            <a:ext cx="4073624" cy="26339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983032" y="2677769"/>
            <a:ext cx="2046432" cy="3215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475552" y="1947230"/>
            <a:ext cx="4222268" cy="7305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6492948" y="4882107"/>
            <a:ext cx="5300012" cy="6397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0"/>
          <a:stretch>
            <a:fillRect/>
          </a:stretch>
        </p:blipFill>
        <p:spPr>
          <a:xfrm rot="696343">
            <a:off x="6367491" y="4236231"/>
            <a:ext cx="5550923" cy="5318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7" name="Image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3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22695" y="460718"/>
            <a:ext cx="3434043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pPr algn="ctr"/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LOI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Content Placeholder 1"/>
          <p:cNvGraphicFramePr>
            <a:graphicFrameLocks noGrp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36694298"/>
              </p:ext>
            </p:extLst>
          </p:nvPr>
        </p:nvGraphicFramePr>
        <p:xfrm>
          <a:off x="353931" y="1088501"/>
          <a:ext cx="11665790" cy="5670108"/>
        </p:xfrm>
        <a:graphic>
          <a:graphicData uri="http://schemas.openxmlformats.org/drawingml/2006/table">
            <a:tbl>
              <a:tblPr firstCol="1" bandRow="1">
                <a:tableStyleId>{616DA210-FB5B-4158-B5E0-FEB733F419BA}</a:tableStyleId>
              </a:tblPr>
              <a:tblGrid>
                <a:gridCol w="4130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4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7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920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Infractions en matière informatique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509-1 à 509-7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tabLst/>
                      </a:pPr>
                      <a:r>
                        <a:rPr kumimoji="0" lang="fr-LU" sz="2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509.1 : Accès frauduleux et suppressions et modifications involontaires (2 ans &amp; 25.000€)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tabLst/>
                      </a:pPr>
                      <a:r>
                        <a:rPr kumimoji="0" lang="fr-LU" sz="2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509.2 : Entrave et faussement d’un système   (3 ans &amp; 12.500€)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tabLst/>
                      </a:pPr>
                      <a:r>
                        <a:rPr kumimoji="0" lang="fr-LU" sz="2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509.3 : Introduction et modification de données (3 ans &amp; 12.500€)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/>
                        <a:buNone/>
                        <a:tabLst/>
                      </a:pPr>
                      <a:r>
                        <a:rPr kumimoji="0" lang="fr-LU" sz="2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509.6 : Toute tentative est punie de la même façon que le crime lui-même !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10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L’escroquerie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496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Essayer de s’approprier des biens d’autrui en faisant usage de faux noms (5 ans &amp; 30.000€)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769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Calomnies, diffamations et injures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443 et suivants ; 448 et 561-7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Mettre des propos diffamatoires sur un site Internet. Envoyer des injures ou calomnies via courrier électronique. (1 an &amp; 25.000€)</a:t>
                      </a:r>
                      <a:endParaRPr kumimoji="0" lang="fr-F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</a:endParaRPr>
                    </a:p>
                  </a:txBody>
                  <a:tcPr marT="45721" marB="45721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5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0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628834" y="1511825"/>
            <a:ext cx="5931763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Pas si compliqué …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828580" y="2700059"/>
            <a:ext cx="1109412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fr-BE" sz="2400" dirty="0" smtClean="0"/>
              <a:t>Mettre à jour les différents appareils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Verrouiller les appareils lors d’une absence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Suivre les consignes données par le service IT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Prendre le temps de réfléchir avant de cliquer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Communiquer dès lors d’une suspicion de problème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Être prudent avant toutes communications externes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S’assurer des autorisations lors de la prise d’une image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Refuser toute connexion dans un lieu non maîtrisé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Éduquer les jeunes et séniors à l’outil informatique</a:t>
            </a:r>
          </a:p>
          <a:p>
            <a:pPr marL="342900" indent="-342900">
              <a:buFontTx/>
              <a:buChar char="-"/>
            </a:pPr>
            <a:r>
              <a:rPr lang="fr-BE" sz="2400" dirty="0" smtClean="0"/>
              <a:t>Modifier les accès par défaut</a:t>
            </a:r>
          </a:p>
          <a:p>
            <a:pPr marL="342900" indent="-342900">
              <a:buFontTx/>
              <a:buChar char="-"/>
            </a:pPr>
            <a:endParaRPr lang="fr-BE" sz="2400" dirty="0"/>
          </a:p>
          <a:p>
            <a:pPr lvl="1"/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 smtClean="0">
              <a:ea typeface="ＭＳ Ｐゴシック" pitchFamily="-108" charset="-128"/>
              <a:cs typeface="ＭＳ Ｐゴシック" pitchFamily="-108" charset="-128"/>
            </a:endParaRP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747329" y="709484"/>
            <a:ext cx="477047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24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SE PROTÉGER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8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1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681068" y="608859"/>
            <a:ext cx="4770473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pPr algn="ctr"/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CONSEILS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616995" y="1369782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Des règles de base !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801947" y="2025908"/>
            <a:ext cx="85284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 Adapter son comportement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À l‘intérieur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À l‘extérieur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ea typeface="ＭＳ Ｐゴシック" pitchFamily="-108" charset="-128"/>
                <a:cs typeface="ＭＳ Ｐゴシック" pitchFamily="-108" charset="-128"/>
              </a:rPr>
              <a:t>Appliquer la charte informatique / procédures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Mots de passe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Clean Desk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Destruction des supports papiers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800" dirty="0" smtClean="0">
                <a:ea typeface="ＭＳ Ｐゴシック" pitchFamily="-108" charset="-128"/>
                <a:cs typeface="ＭＳ Ｐゴシック" pitchFamily="-108" charset="-128"/>
              </a:rPr>
              <a:t>Bonnes pratiques du RSSI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FF0000"/>
                </a:solidFill>
                <a:ea typeface="ＭＳ Ｐゴシック" pitchFamily="-108" charset="-128"/>
                <a:cs typeface="ＭＳ Ｐゴシック" pitchFamily="-108" charset="-128"/>
              </a:rPr>
              <a:t>Signaler</a:t>
            </a:r>
          </a:p>
          <a:p>
            <a:endParaRPr lang="de-DE" sz="2800" b="1" dirty="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6" name="Imag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78711" y="2636667"/>
            <a:ext cx="6826927" cy="1317931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10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QUESTIONS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424070" y="6109253"/>
            <a:ext cx="308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Contact du Formateur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5" name="Image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977718" y="764622"/>
            <a:ext cx="6246182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UN SEUL AXE !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078850" y="3553689"/>
            <a:ext cx="853884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21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 TRAITEMENT DU RISQUE</a:t>
            </a:r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5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0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97947" y="810804"/>
            <a:ext cx="12739456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ETRE CONSCIENT DU RISQUE !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4" name="Picture 1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704" y="3264912"/>
            <a:ext cx="12192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179" y="3336349"/>
            <a:ext cx="19812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2036" y="4360286"/>
            <a:ext cx="3550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>
                <a:solidFill>
                  <a:srgbClr val="0070C0"/>
                </a:solidFill>
              </a:rPr>
              <a:t>Vulnérabilité </a:t>
            </a:r>
            <a:r>
              <a:rPr lang="de-DE" dirty="0">
                <a:solidFill>
                  <a:schemeClr val="tx2"/>
                </a:solidFill>
              </a:rPr>
              <a:t>:</a:t>
            </a:r>
            <a:br>
              <a:rPr lang="de-DE" dirty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Clé sous le tapis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53816" y="4353937"/>
            <a:ext cx="2895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>
                <a:solidFill>
                  <a:srgbClr val="0070C0"/>
                </a:solidFill>
              </a:rPr>
              <a:t>Menace </a:t>
            </a:r>
            <a:r>
              <a:rPr lang="de-DE" dirty="0">
                <a:solidFill>
                  <a:schemeClr val="tx2"/>
                </a:solidFill>
              </a:rPr>
              <a:t>: </a:t>
            </a:r>
            <a:br>
              <a:rPr lang="de-DE" dirty="0">
                <a:solidFill>
                  <a:schemeClr val="tx2"/>
                </a:solidFill>
              </a:rPr>
            </a:br>
            <a:r>
              <a:rPr lang="de-DE" dirty="0">
                <a:solidFill>
                  <a:schemeClr val="tx2"/>
                </a:solidFill>
              </a:rPr>
              <a:t>C</a:t>
            </a:r>
            <a:r>
              <a:rPr lang="de-DE" dirty="0" smtClean="0">
                <a:solidFill>
                  <a:schemeClr val="tx2"/>
                </a:solidFill>
              </a:rPr>
              <a:t>ambrioleur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04955" y="4368224"/>
            <a:ext cx="28082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 dirty="0" smtClean="0">
                <a:solidFill>
                  <a:srgbClr val="0070C0"/>
                </a:solidFill>
              </a:rPr>
              <a:t> Impact </a:t>
            </a:r>
            <a:r>
              <a:rPr lang="de-DE" dirty="0" smtClean="0">
                <a:solidFill>
                  <a:schemeClr val="tx2"/>
                </a:solidFill>
              </a:rPr>
              <a:t>:</a:t>
            </a:r>
            <a:br>
              <a:rPr lang="de-DE" dirty="0" smtClean="0">
                <a:solidFill>
                  <a:schemeClr val="tx2"/>
                </a:solidFill>
              </a:rPr>
            </a:br>
            <a:r>
              <a:rPr lang="de-DE" dirty="0" smtClean="0">
                <a:solidFill>
                  <a:schemeClr val="tx2"/>
                </a:solidFill>
              </a:rPr>
              <a:t>Vol d‘objets précieux</a:t>
            </a:r>
          </a:p>
        </p:txBody>
      </p:sp>
      <p:pic>
        <p:nvPicPr>
          <p:cNvPr id="10" name="Picture 2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591" y="2660073"/>
            <a:ext cx="136048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3" descr="tuer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217" y="2482274"/>
            <a:ext cx="1839913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cambrioleur1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218" y="2404486"/>
            <a:ext cx="1839912" cy="18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5"/>
          <p:cNvSpPr>
            <a:spLocks/>
          </p:cNvSpPr>
          <p:nvPr>
            <p:custDataLst>
              <p:tags r:id="rId10"/>
            </p:custDataLst>
          </p:nvPr>
        </p:nvSpPr>
        <p:spPr bwMode="auto">
          <a:xfrm rot="-5400000">
            <a:off x="5832548" y="1532155"/>
            <a:ext cx="388937" cy="7740650"/>
          </a:xfrm>
          <a:prstGeom prst="leftBrace">
            <a:avLst>
              <a:gd name="adj1" fmla="val 165851"/>
              <a:gd name="adj2" fmla="val 50000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endParaRPr lang="lb-LU" sz="1600" b="1" u="sng">
              <a:solidFill>
                <a:schemeClr val="tx2"/>
              </a:solidFill>
            </a:endParaRPr>
          </a:p>
        </p:txBody>
      </p:sp>
      <p:sp>
        <p:nvSpPr>
          <p:cNvPr id="14" name="Text Box 2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44141" y="5784274"/>
            <a:ext cx="5689600" cy="346249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de-DE" dirty="0" err="1">
                <a:solidFill>
                  <a:schemeClr val="tx2"/>
                </a:solidFill>
              </a:rPr>
              <a:t>Risque</a:t>
            </a:r>
            <a:r>
              <a:rPr lang="de-DE" dirty="0">
                <a:solidFill>
                  <a:schemeClr val="tx2"/>
                </a:solidFill>
              </a:rPr>
              <a:t> =  </a:t>
            </a:r>
            <a:r>
              <a:rPr lang="de-DE" dirty="0" err="1">
                <a:solidFill>
                  <a:schemeClr val="tx2"/>
                </a:solidFill>
              </a:rPr>
              <a:t>Vulnérabilité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  <a:latin typeface="Wingdings" pitchFamily="2" charset="2"/>
              </a:rPr>
              <a:t>l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 err="1">
                <a:solidFill>
                  <a:schemeClr val="tx2"/>
                </a:solidFill>
              </a:rPr>
              <a:t>Menace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>
                <a:solidFill>
                  <a:schemeClr val="tx2"/>
                </a:solidFill>
                <a:latin typeface="Wingdings" pitchFamily="2" charset="2"/>
              </a:rPr>
              <a:t>l</a:t>
            </a:r>
            <a:r>
              <a:rPr lang="de-DE" dirty="0">
                <a:solidFill>
                  <a:schemeClr val="tx2"/>
                </a:solidFill>
              </a:rPr>
              <a:t> Impact</a:t>
            </a:r>
          </a:p>
        </p:txBody>
      </p:sp>
      <p:pic>
        <p:nvPicPr>
          <p:cNvPr id="15" name="Picture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6" name="Image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08463" y="741934"/>
            <a:ext cx="9007136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80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CE QU’IL FAUT RETENIR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83215" y="3225216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Vulnérabilité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5118556" y="3236177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Menace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400338" y="3225216"/>
            <a:ext cx="3931333" cy="51376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12800" b="1" dirty="0" smtClean="0">
                <a:solidFill>
                  <a:srgbClr val="C00000"/>
                </a:solidFill>
              </a:rPr>
              <a:t/>
            </a:r>
            <a:br>
              <a:rPr lang="fr-CH" sz="12800" b="1" dirty="0" smtClean="0">
                <a:solidFill>
                  <a:srgbClr val="C00000"/>
                </a:solidFill>
              </a:rPr>
            </a:br>
            <a:r>
              <a:rPr lang="fr-CH" sz="19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I</a:t>
            </a:r>
            <a:r>
              <a:rPr lang="fr-CH" sz="192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mpact</a:t>
            </a:r>
            <a:endParaRPr lang="fr-CH" sz="19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r>
              <a:rPr lang="fr-CH" sz="21600" b="1" dirty="0" smtClean="0">
                <a:solidFill>
                  <a:srgbClr val="FF0000"/>
                </a:solidFill>
              </a:rPr>
              <a:t/>
            </a:r>
            <a:br>
              <a:rPr lang="fr-CH" sz="21600" b="1" dirty="0" smtClean="0">
                <a:solidFill>
                  <a:srgbClr val="FF0000"/>
                </a:solidFill>
              </a:rPr>
            </a:br>
            <a:endParaRPr lang="fr-FR" sz="21600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16186" y="3482098"/>
            <a:ext cx="3372323" cy="2226400"/>
          </a:xfrm>
        </p:spPr>
        <p:txBody>
          <a:bodyPr>
            <a:normAutofit fontScale="92500" lnSpcReduction="10000"/>
          </a:bodyPr>
          <a:lstStyle/>
          <a:p>
            <a:r>
              <a:rPr lang="fr-CH" dirty="0" smtClean="0"/>
              <a:t>Faiblesse</a:t>
            </a:r>
          </a:p>
          <a:p>
            <a:r>
              <a:rPr lang="fr-CH" dirty="0" smtClean="0"/>
              <a:t>Erreur</a:t>
            </a:r>
          </a:p>
          <a:p>
            <a:r>
              <a:rPr lang="fr-CH" dirty="0" smtClean="0"/>
              <a:t>Volontaire</a:t>
            </a:r>
          </a:p>
          <a:p>
            <a:r>
              <a:rPr lang="fr-CH" dirty="0" smtClean="0"/>
              <a:t>Mauvaise habitude</a:t>
            </a:r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8" name="Content Placeholder 2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5118556" y="3482098"/>
            <a:ext cx="3159885" cy="222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smtClean="0"/>
              <a:t>Personne</a:t>
            </a:r>
          </a:p>
          <a:p>
            <a:r>
              <a:rPr lang="fr-CH" dirty="0" smtClean="0"/>
              <a:t>Virus</a:t>
            </a:r>
          </a:p>
          <a:p>
            <a:r>
              <a:rPr lang="fr-CH" dirty="0" smtClean="0"/>
              <a:t>Naturelle</a:t>
            </a:r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9" name="Content Placeholder 2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9276877" y="3455233"/>
            <a:ext cx="3159885" cy="273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 smtClean="0"/>
              <a:t>Financier</a:t>
            </a:r>
          </a:p>
          <a:p>
            <a:r>
              <a:rPr lang="fr-CH" dirty="0" err="1" smtClean="0"/>
              <a:t>Réputationnel</a:t>
            </a:r>
            <a:endParaRPr lang="fr-CH" dirty="0" smtClean="0"/>
          </a:p>
          <a:p>
            <a:r>
              <a:rPr lang="fr-CH" dirty="0" smtClean="0"/>
              <a:t>Pénal</a:t>
            </a:r>
          </a:p>
          <a:p>
            <a:r>
              <a:rPr lang="fr-CH" dirty="0" smtClean="0"/>
              <a:t>Personnel</a:t>
            </a:r>
          </a:p>
          <a:p>
            <a:r>
              <a:rPr lang="fr-CH" dirty="0" smtClean="0"/>
              <a:t>…</a:t>
            </a:r>
            <a:endParaRPr lang="fr-CH" dirty="0"/>
          </a:p>
        </p:txBody>
      </p:sp>
      <p:sp>
        <p:nvSpPr>
          <p:cNvPr id="10" name="Right Arrow 9"/>
          <p:cNvSpPr/>
          <p:nvPr>
            <p:custDataLst>
              <p:tags r:id="rId8"/>
            </p:custDataLst>
          </p:nvPr>
        </p:nvSpPr>
        <p:spPr>
          <a:xfrm rot="8323569">
            <a:off x="1817958" y="2115365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/>
          <p:cNvSpPr/>
          <p:nvPr>
            <p:custDataLst>
              <p:tags r:id="rId9"/>
            </p:custDataLst>
          </p:nvPr>
        </p:nvSpPr>
        <p:spPr>
          <a:xfrm rot="2729224">
            <a:off x="9557904" y="2091362"/>
            <a:ext cx="651716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ight Arrow 11"/>
          <p:cNvSpPr/>
          <p:nvPr>
            <p:custDataLst>
              <p:tags r:id="rId10"/>
            </p:custDataLst>
          </p:nvPr>
        </p:nvSpPr>
        <p:spPr>
          <a:xfrm rot="5400000">
            <a:off x="6055466" y="2283186"/>
            <a:ext cx="383647" cy="4705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Picture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4" name="Image 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44075" y="384313"/>
            <a:ext cx="5640043" cy="519102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VULNÉRABILITÉS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26" y="2130640"/>
            <a:ext cx="3182258" cy="4505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185" y="2124395"/>
            <a:ext cx="3171823" cy="44907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42" y="2130640"/>
            <a:ext cx="3167574" cy="4484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10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8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56684" y="786413"/>
            <a:ext cx="2214127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PLAN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250271" y="2435102"/>
            <a:ext cx="5612168" cy="353069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 </a:t>
            </a:r>
            <a:r>
              <a:rPr lang="fr-CH" sz="36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facteur humain</a:t>
            </a:r>
          </a:p>
          <a:p>
            <a:pPr marL="342900" indent="-342900">
              <a:buFontTx/>
              <a:buChar char="-"/>
            </a:pPr>
            <a:r>
              <a:rPr lang="fr-CH" sz="36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Les pièges</a:t>
            </a: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Science-fiction </a:t>
            </a:r>
            <a:r>
              <a:rPr lang="fr-CH" sz="36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ou non ?</a:t>
            </a: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La loi</a:t>
            </a: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Se </a:t>
            </a:r>
            <a:r>
              <a:rPr lang="fr-CH" sz="36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protéger</a:t>
            </a:r>
          </a:p>
          <a:p>
            <a:pPr marL="342900" indent="-342900">
              <a:buFontTx/>
              <a:buChar char="-"/>
            </a:pPr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Les conseils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5" name="Image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9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801755" y="617737"/>
            <a:ext cx="7135316" cy="513764"/>
          </a:xfrm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r>
              <a:rPr lang="fr-CH" sz="67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LE FACTEUR HUMAIN</a:t>
            </a:r>
            <a:r>
              <a:rPr lang="fr-CH" b="1" dirty="0" smtClean="0">
                <a:solidFill>
                  <a:srgbClr val="FF0000"/>
                </a:solidFill>
              </a:rPr>
              <a:t/>
            </a:r>
            <a:br>
              <a:rPr lang="fr-CH" b="1" dirty="0" smtClean="0">
                <a:solidFill>
                  <a:srgbClr val="FF0000"/>
                </a:solidFill>
              </a:rPr>
            </a:b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735367" y="2257549"/>
            <a:ext cx="4529092" cy="112484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z="36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Le maillon faible ?</a:t>
            </a:r>
            <a:r>
              <a:rPr lang="fr-CH" sz="2400" b="1" dirty="0" smtClean="0">
                <a:solidFill>
                  <a:srgbClr val="FF0000"/>
                </a:solidFill>
              </a:rPr>
              <a:t/>
            </a:r>
            <a:br>
              <a:rPr lang="fr-CH" sz="2400" b="1" dirty="0" smtClean="0">
                <a:solidFill>
                  <a:srgbClr val="FF0000"/>
                </a:solidFill>
              </a:rPr>
            </a:b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3"/>
            </p:custDataLst>
          </p:nvPr>
        </p:nvSpPr>
        <p:spPr>
          <a:xfrm>
            <a:off x="1094912" y="3096918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Curiosité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Tahoma" panose="020B0604030504040204" pitchFamily="34" charset="0"/>
                <a:cs typeface="Tahoma" panose="020B0604030504040204" pitchFamily="34" charset="0"/>
              </a:rPr>
              <a:t>Appât du gain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Paresse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Libido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Peur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Pitié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>
                <a:ea typeface="ＭＳ Ｐゴシック" pitchFamily="-108" charset="-128"/>
                <a:cs typeface="ＭＳ Ｐゴシック" pitchFamily="-108" charset="-128"/>
              </a:rPr>
              <a:t>Etc.</a:t>
            </a:r>
          </a:p>
        </p:txBody>
      </p:sp>
      <p:pic>
        <p:nvPicPr>
          <p:cNvPr id="2050" name="Picture 2" descr="http://www.ge-rh.expert/blog/wp-content/uploads/2015/02/chaine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413" y="2507942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6064" y="6120723"/>
            <a:ext cx="1032389" cy="423440"/>
          </a:xfrm>
          <a:prstGeom prst="rect">
            <a:avLst/>
          </a:prstGeom>
        </p:spPr>
      </p:pic>
      <p:pic>
        <p:nvPicPr>
          <p:cNvPr id="7" name="Image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9" y="75500"/>
            <a:ext cx="1281998" cy="49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13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6638</TotalTime>
  <Words>795</Words>
  <Application>Microsoft Office PowerPoint</Application>
  <PresentationFormat>Widescreen</PresentationFormat>
  <Paragraphs>229</Paragraphs>
  <Slides>36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ＭＳ Ｐゴシック</vt:lpstr>
      <vt:lpstr>Arial</vt:lpstr>
      <vt:lpstr>Calibri</vt:lpstr>
      <vt:lpstr>Calibri Light</vt:lpstr>
      <vt:lpstr>Symbol</vt:lpstr>
      <vt:lpstr>Tahoma</vt:lpstr>
      <vt:lpstr>Wingdings</vt:lpstr>
      <vt:lpstr>Office Theme</vt:lpstr>
      <vt:lpstr> </vt:lpstr>
      <vt:lpstr>PowerPoint Presentation</vt:lpstr>
      <vt:lpstr>    ENJEUX </vt:lpstr>
      <vt:lpstr> UN SEUL AXE ! </vt:lpstr>
      <vt:lpstr> ETRE CONSCIENT DU RISQUE ! </vt:lpstr>
      <vt:lpstr> CE QU’IL FAUT RETENIR </vt:lpstr>
      <vt:lpstr> VULNÉRABILITÉS </vt:lpstr>
      <vt:lpstr> PLAN </vt:lpstr>
      <vt:lpstr> LE FACTEUR HUMAIN </vt:lpstr>
      <vt:lpstr> LES PIEGES</vt:lpstr>
      <vt:lpstr> LES PIEGES </vt:lpstr>
      <vt:lpstr>PowerPoint Presentation</vt:lpstr>
      <vt:lpstr> EXEMPLES … </vt:lpstr>
      <vt:lpstr> EXEMPLES … </vt:lpstr>
      <vt:lpstr> LES PIEGES </vt:lpstr>
      <vt:lpstr> SCIENCE-FICTION ? </vt:lpstr>
      <vt:lpstr> SCIENCE-FICTION ? </vt:lpstr>
      <vt:lpstr> SCIENCE-FICTION ? </vt:lpstr>
      <vt:lpstr> SCIENCE-FICTION ? </vt:lpstr>
      <vt:lpstr> SCIENCE-FICTION? </vt:lpstr>
      <vt:lpstr> DARK WEB </vt:lpstr>
      <vt:lpstr> DARK WEB </vt:lpstr>
      <vt:lpstr> DARK WEB </vt:lpstr>
      <vt:lpstr> DEEP WEB </vt:lpstr>
      <vt:lpstr> SCIENCE-FICTION ? </vt:lpstr>
      <vt:lpstr> SCIENCE-FICTION ? </vt:lpstr>
      <vt:lpstr> INTERNET OF THINGS </vt:lpstr>
      <vt:lpstr> INTERNET OF THINGS </vt:lpstr>
      <vt:lpstr> INTERNET OF THINGS </vt:lpstr>
      <vt:lpstr> INTERNET OF THINGS </vt:lpstr>
      <vt:lpstr> INTERNET OF THINGS </vt:lpstr>
      <vt:lpstr> INTERNET OF THINGS </vt:lpstr>
      <vt:lpstr> LOI </vt:lpstr>
      <vt:lpstr>PowerPoint Presentation</vt:lpstr>
      <vt:lpstr> CONSEILS </vt:lpstr>
      <vt:lpstr> QUESTIONS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spare2</dc:creator>
  <cp:lastModifiedBy>Juan Rocha</cp:lastModifiedBy>
  <cp:revision>121</cp:revision>
  <dcterms:created xsi:type="dcterms:W3CDTF">2015-11-02T09:03:55Z</dcterms:created>
  <dcterms:modified xsi:type="dcterms:W3CDTF">2022-12-13T16:12:29Z</dcterms:modified>
</cp:coreProperties>
</file>